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Kanit SemiBold"/>
      <p:regular r:id="rId20"/>
      <p:bold r:id="rId21"/>
      <p:italic r:id="rId22"/>
      <p:boldItalic r:id="rId23"/>
    </p:embeddedFont>
    <p:embeddedFont>
      <p:font typeface="Kanit Light"/>
      <p:regular r:id="rId24"/>
      <p:bold r:id="rId25"/>
      <p:italic r:id="rId26"/>
      <p:boldItalic r:id="rId27"/>
    </p:embeddedFont>
    <p:embeddedFont>
      <p:font typeface="Kani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nitSemiBold-regular.fntdata"/><Relationship Id="rId22" Type="http://schemas.openxmlformats.org/officeDocument/2006/relationships/font" Target="fonts/KanitSemiBold-italic.fntdata"/><Relationship Id="rId21" Type="http://schemas.openxmlformats.org/officeDocument/2006/relationships/font" Target="fonts/KanitSemiBold-bold.fntdata"/><Relationship Id="rId24" Type="http://schemas.openxmlformats.org/officeDocument/2006/relationships/font" Target="fonts/KanitLight-regular.fntdata"/><Relationship Id="rId23" Type="http://schemas.openxmlformats.org/officeDocument/2006/relationships/font" Target="fonts/Kani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KanitLight-italic.fntdata"/><Relationship Id="rId25" Type="http://schemas.openxmlformats.org/officeDocument/2006/relationships/font" Target="fonts/KanitLight-bold.fntdata"/><Relationship Id="rId28" Type="http://schemas.openxmlformats.org/officeDocument/2006/relationships/font" Target="fonts/Kanit-regular.fntdata"/><Relationship Id="rId27" Type="http://schemas.openxmlformats.org/officeDocument/2006/relationships/font" Target="fonts/Kanit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ani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Kanit-boldItalic.fntdata"/><Relationship Id="rId30" Type="http://schemas.openxmlformats.org/officeDocument/2006/relationships/font" Target="fonts/Kani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768830a1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768830a1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7768830a12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7768830a12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7768830a12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7768830a12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7768830a12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7768830a12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7768830a12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7768830a12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7768830a12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7768830a12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768830a1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768830a1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768830a1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768830a1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768830a12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768830a12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768830a12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768830a12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768830a12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7768830a12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768830a12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7768830a12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768830a12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7768830a12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768830a12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768830a12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0" Type="http://schemas.openxmlformats.org/officeDocument/2006/relationships/image" Target="../media/image4.png"/><Relationship Id="rId9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slide" Target="/ppt/slides/slide8.xml"/><Relationship Id="rId9" Type="http://schemas.openxmlformats.org/officeDocument/2006/relationships/slide" Target="/ppt/slides/slide7.xml"/><Relationship Id="rId5" Type="http://schemas.openxmlformats.org/officeDocument/2006/relationships/slide" Target="/ppt/slides/slide9.xml"/><Relationship Id="rId6" Type="http://schemas.openxmlformats.org/officeDocument/2006/relationships/slide" Target="/ppt/slides/slide10.xml"/><Relationship Id="rId7" Type="http://schemas.openxmlformats.org/officeDocument/2006/relationships/slide" Target="/ppt/slides/slide11.xml"/><Relationship Id="rId8" Type="http://schemas.openxmlformats.org/officeDocument/2006/relationships/slide" Target="/ppt/slides/slide1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25" y="242550"/>
            <a:ext cx="3108300" cy="46584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0687" y="1617348"/>
            <a:ext cx="3864226" cy="1059250"/>
          </a:xfrm>
          <a:prstGeom prst="rect">
            <a:avLst/>
          </a:prstGeom>
          <a:noFill/>
          <a:ln>
            <a:noFill/>
          </a:ln>
          <a:effectLst>
            <a:outerShdw rotWithShape="0" algn="bl" dist="28575">
              <a:schemeClr val="lt1"/>
            </a:outerShdw>
          </a:effectLst>
        </p:spPr>
      </p:pic>
      <p:sp>
        <p:nvSpPr>
          <p:cNvPr id="56" name="Google Shape;56;p13"/>
          <p:cNvSpPr/>
          <p:nvPr/>
        </p:nvSpPr>
        <p:spPr>
          <a:xfrm>
            <a:off x="4378500" y="2910700"/>
            <a:ext cx="3828600" cy="6075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792800" y="2902750"/>
            <a:ext cx="3000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75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lang="th" sz="2850">
                <a:solidFill>
                  <a:srgbClr val="1C4587"/>
                </a:solidFill>
                <a:latin typeface="Kanit"/>
                <a:ea typeface="Kanit"/>
                <a:cs typeface="Kanit"/>
                <a:sym typeface="Kanit"/>
              </a:rPr>
              <a:t>ระบบการจอง</a:t>
            </a:r>
            <a:endParaRPr b="1" sz="2850">
              <a:solidFill>
                <a:srgbClr val="1C4587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/>
        </p:nvSpPr>
        <p:spPr>
          <a:xfrm>
            <a:off x="563075" y="1740588"/>
            <a:ext cx="415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>
                <a:solidFill>
                  <a:srgbClr val="564C4C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รองรับการชำระเงินผ่านระบบ Payment Gateway สามารถเชื่อมต่อระบบ Booking X ไปยัง Payment Gateway ได้หลายรูปแบบ อาทิเช่น 2C2P, KSher, GB Primepay, QR Payment และ Credit Card จากทุกธนาคาร ในกรณีที่ท่านต้องการ ให้ลูกค้าของท่านชำระเงินล่วงหน้า</a:t>
            </a:r>
            <a:endParaRPr sz="1600"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190" name="Google Shape;190;p22"/>
          <p:cNvGrpSpPr/>
          <p:nvPr/>
        </p:nvGrpSpPr>
        <p:grpSpPr>
          <a:xfrm>
            <a:off x="518096" y="366425"/>
            <a:ext cx="2796636" cy="607500"/>
            <a:chOff x="2517350" y="263200"/>
            <a:chExt cx="2283900" cy="607500"/>
          </a:xfrm>
        </p:grpSpPr>
        <p:sp>
          <p:nvSpPr>
            <p:cNvPr id="191" name="Google Shape;191;p22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2"/>
            <p:cNvSpPr txBox="1"/>
            <p:nvPr/>
          </p:nvSpPr>
          <p:spPr>
            <a:xfrm>
              <a:off x="2719660" y="336100"/>
              <a:ext cx="1895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100"/>
                </a:spcBef>
                <a:spcAft>
                  <a:spcPts val="100"/>
                </a:spcAft>
                <a:buNone/>
              </a:pPr>
              <a:r>
                <a:rPr b="1" lang="th" sz="18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Payment Gateway</a:t>
              </a:r>
              <a:endParaRPr b="1" sz="1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pic>
        <p:nvPicPr>
          <p:cNvPr id="193" name="Google Shape;19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700" y="1192263"/>
            <a:ext cx="3859551" cy="2758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/>
          <p:nvPr/>
        </p:nvSpPr>
        <p:spPr>
          <a:xfrm>
            <a:off x="0" y="4881600"/>
            <a:ext cx="9144000" cy="6075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/>
        </p:nvSpPr>
        <p:spPr>
          <a:xfrm>
            <a:off x="563075" y="1641888"/>
            <a:ext cx="41559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>
                <a:solidFill>
                  <a:srgbClr val="564C4C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มีระบบบหลังบ้านให้ท่านใช้งาน สามารถอัพเดตข้อมูลได้ตลอดเวลา ไม่ว่าจะเป็น การตั้งค่าเวลาในการเปิดให้ทำรายการจอง เวลาเปิด - ปิดของร้านค้า  ตั้งค่ากะ (shift) ตั้งค่าวันหยุด (dayoff) การยกเลิกรายการจอง เป็นต้น และสามารถแก้ไขข้อมูลการจองได้ ในกรณีที่ลูกค้ากรอกข้อมูลผิดหรือต้องการเปลี่ยนวันที่และเวลาในการจอง และอื่นๆ อีกมากมาย</a:t>
            </a:r>
            <a:endParaRPr sz="1600"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200" name="Google Shape;200;p23"/>
          <p:cNvGrpSpPr/>
          <p:nvPr/>
        </p:nvGrpSpPr>
        <p:grpSpPr>
          <a:xfrm>
            <a:off x="518096" y="366425"/>
            <a:ext cx="2796636" cy="607500"/>
            <a:chOff x="2517350" y="263200"/>
            <a:chExt cx="2283900" cy="607500"/>
          </a:xfrm>
        </p:grpSpPr>
        <p:sp>
          <p:nvSpPr>
            <p:cNvPr id="201" name="Google Shape;201;p23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3"/>
            <p:cNvSpPr txBox="1"/>
            <p:nvPr/>
          </p:nvSpPr>
          <p:spPr>
            <a:xfrm>
              <a:off x="2719660" y="336100"/>
              <a:ext cx="1895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100"/>
                </a:spcBef>
                <a:spcAft>
                  <a:spcPts val="100"/>
                </a:spcAft>
                <a:buNone/>
              </a:pPr>
              <a:r>
                <a:rPr b="1" lang="th" sz="18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Back Office</a:t>
              </a:r>
              <a:endParaRPr b="1" sz="1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pic>
        <p:nvPicPr>
          <p:cNvPr id="203" name="Google Shape;2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1825" y="973913"/>
            <a:ext cx="3542325" cy="354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/>
          <p:nvPr/>
        </p:nvSpPr>
        <p:spPr>
          <a:xfrm>
            <a:off x="0" y="4881600"/>
            <a:ext cx="9144000" cy="6075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/>
        </p:nvSpPr>
        <p:spPr>
          <a:xfrm>
            <a:off x="563075" y="1822438"/>
            <a:ext cx="4155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>
                <a:solidFill>
                  <a:srgbClr val="564C4C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สนับสนุนการเชื่อมต่อเข้ากับ Google Calendar ได้โดยตรง สะดวก ในการแชร์ข้อมูล สำหรับองค์กรที่ใช้ Google Calendar เป็นประจำอยู่ หรือ ต้องการนำข้อมูลไปใช้ในระบบอื่นของ Google ผ่าน Calendar ก็จะยิ่งง่ายมากขึ้น</a:t>
            </a:r>
            <a:endParaRPr sz="1600"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210" name="Google Shape;210;p24"/>
          <p:cNvGrpSpPr/>
          <p:nvPr/>
        </p:nvGrpSpPr>
        <p:grpSpPr>
          <a:xfrm>
            <a:off x="518096" y="309475"/>
            <a:ext cx="2796636" cy="738900"/>
            <a:chOff x="2517350" y="206250"/>
            <a:chExt cx="2283900" cy="738900"/>
          </a:xfrm>
        </p:grpSpPr>
        <p:sp>
          <p:nvSpPr>
            <p:cNvPr id="211" name="Google Shape;211;p24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4"/>
            <p:cNvSpPr txBox="1"/>
            <p:nvPr/>
          </p:nvSpPr>
          <p:spPr>
            <a:xfrm>
              <a:off x="2711595" y="206250"/>
              <a:ext cx="1895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100"/>
                </a:spcBef>
                <a:spcAft>
                  <a:spcPts val="100"/>
                </a:spcAft>
                <a:buNone/>
              </a:pPr>
              <a:r>
                <a:rPr b="1" lang="th" sz="18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Google Calendar Support</a:t>
              </a:r>
              <a:endParaRPr b="1" sz="1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pic>
        <p:nvPicPr>
          <p:cNvPr id="213" name="Google Shape;2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650" y="870550"/>
            <a:ext cx="3319800" cy="33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4"/>
          <p:cNvSpPr/>
          <p:nvPr/>
        </p:nvSpPr>
        <p:spPr>
          <a:xfrm>
            <a:off x="0" y="4881600"/>
            <a:ext cx="9144000" cy="6075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/>
          <p:nvPr/>
        </p:nvSpPr>
        <p:spPr>
          <a:xfrm>
            <a:off x="1668575" y="1301175"/>
            <a:ext cx="2641800" cy="3211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E73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5"/>
          <p:cNvSpPr txBox="1"/>
          <p:nvPr/>
        </p:nvSpPr>
        <p:spPr>
          <a:xfrm>
            <a:off x="1668578" y="1301175"/>
            <a:ext cx="2641800" cy="480300"/>
          </a:xfrm>
          <a:prstGeom prst="rect">
            <a:avLst/>
          </a:prstGeom>
          <a:solidFill>
            <a:srgbClr val="1E73BE"/>
          </a:solidFill>
          <a:ln cap="flat" cmpd="sng" w="9525">
            <a:solidFill>
              <a:srgbClr val="1E73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b="1" lang="th" sz="24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แผนเช่ารายเดือน</a:t>
            </a:r>
            <a:endParaRPr b="1" sz="24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1668575" y="2427975"/>
            <a:ext cx="2641800" cy="20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ฟีเจอร์เต็มรูปแบบ</a:t>
            </a:r>
            <a:endParaRPr sz="1200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การเข้าถึงไม่จำกัด</a:t>
            </a:r>
            <a:endParaRPr sz="1200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อัพเดทสม่ำเสมอ</a:t>
            </a:r>
            <a:endParaRPr sz="1200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ไม่มีสัญญาผูกมัด จ่ายก่อนใช้</a:t>
            </a:r>
            <a:endParaRPr sz="1200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ระบบ Cloud Server + SaaS</a:t>
            </a:r>
            <a:endParaRPr sz="1200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มีบริการหลังการขายแบบมาตรฐาน</a:t>
            </a:r>
            <a:endParaRPr sz="1200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th" sz="1200">
                <a:solidFill>
                  <a:srgbClr val="272626"/>
                </a:solidFill>
                <a:highlight>
                  <a:schemeClr val="lt1"/>
                </a:highlight>
                <a:latin typeface="Kanit"/>
                <a:ea typeface="Kanit"/>
                <a:cs typeface="Kanit"/>
                <a:sym typeface="Kanit"/>
              </a:rPr>
              <a:t>ราคาดังกล่าวรวมภาษีมูลค่าเพิ่มแล้ว</a:t>
            </a:r>
            <a:endParaRPr b="1" sz="1200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1661075" y="1873875"/>
            <a:ext cx="265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600"/>
              </a:spcAft>
              <a:buNone/>
            </a:pPr>
            <a:r>
              <a:rPr lang="th" sz="1800">
                <a:solidFill>
                  <a:srgbClr val="1C4587"/>
                </a:solidFill>
                <a:latin typeface="Kanit SemiBold"/>
                <a:ea typeface="Kanit SemiBold"/>
                <a:cs typeface="Kanit SemiBold"/>
                <a:sym typeface="Kanit SemiBold"/>
              </a:rPr>
              <a:t>฿900/เดือ</a:t>
            </a:r>
            <a:r>
              <a:rPr lang="th" sz="1800">
                <a:solidFill>
                  <a:srgbClr val="1C4587"/>
                </a:solidFill>
                <a:latin typeface="Kanit SemiBold"/>
                <a:ea typeface="Kanit SemiBold"/>
                <a:cs typeface="Kanit SemiBold"/>
                <a:sym typeface="Kanit SemiBold"/>
              </a:rPr>
              <a:t>น</a:t>
            </a:r>
            <a:endParaRPr sz="1800">
              <a:solidFill>
                <a:srgbClr val="1C4587"/>
              </a:solidFill>
              <a:latin typeface="Kanit SemiBold"/>
              <a:ea typeface="Kanit SemiBold"/>
              <a:cs typeface="Kanit SemiBold"/>
              <a:sym typeface="Kanit SemiBold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4826100" y="1301175"/>
            <a:ext cx="2641800" cy="3211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E73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5"/>
          <p:cNvSpPr txBox="1"/>
          <p:nvPr/>
        </p:nvSpPr>
        <p:spPr>
          <a:xfrm>
            <a:off x="4826103" y="1301175"/>
            <a:ext cx="2641800" cy="480300"/>
          </a:xfrm>
          <a:prstGeom prst="rect">
            <a:avLst/>
          </a:prstGeom>
          <a:solidFill>
            <a:srgbClr val="1E73BE"/>
          </a:solidFill>
          <a:ln cap="flat" cmpd="sng" w="9525">
            <a:solidFill>
              <a:srgbClr val="1E73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b="1" lang="th" sz="24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แผนเช่ารายปี</a:t>
            </a:r>
            <a:endParaRPr b="1" sz="24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4826100" y="1781475"/>
            <a:ext cx="265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1200">
                <a:solidFill>
                  <a:srgbClr val="FF0000"/>
                </a:solidFill>
                <a:latin typeface="Kanit SemiBold"/>
                <a:ea typeface="Kanit SemiBold"/>
                <a:cs typeface="Kanit SemiBold"/>
                <a:sym typeface="Kanit SemiBold"/>
              </a:rPr>
              <a:t>(10% off)</a:t>
            </a:r>
            <a:endParaRPr sz="1200">
              <a:solidFill>
                <a:srgbClr val="FF0000"/>
              </a:solidFill>
              <a:latin typeface="Kanit SemiBold"/>
              <a:ea typeface="Kanit SemiBold"/>
              <a:cs typeface="Kanit SemiBold"/>
              <a:sym typeface="Kanit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None/>
            </a:pPr>
            <a:r>
              <a:rPr lang="th" sz="1800">
                <a:solidFill>
                  <a:srgbClr val="1C4587"/>
                </a:solidFill>
                <a:latin typeface="Kanit SemiBold"/>
                <a:ea typeface="Kanit SemiBold"/>
                <a:cs typeface="Kanit SemiBold"/>
                <a:sym typeface="Kanit SemiBold"/>
              </a:rPr>
              <a:t>฿10,800/ปี</a:t>
            </a:r>
            <a:endParaRPr sz="1800">
              <a:solidFill>
                <a:srgbClr val="1C4587"/>
              </a:solidFill>
              <a:latin typeface="Kanit SemiBold"/>
              <a:ea typeface="Kanit SemiBold"/>
              <a:cs typeface="Kanit SemiBold"/>
              <a:sym typeface="Kanit SemiBold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4826100" y="2427975"/>
            <a:ext cx="2641800" cy="20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ฟีเจอร์เต็มรูปแบบ</a:t>
            </a:r>
            <a:endParaRPr sz="1200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การเข้าถึงไม่จำกัด</a:t>
            </a:r>
            <a:endParaRPr sz="1200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อัพเดทสม่ำเสมอ</a:t>
            </a:r>
            <a:endParaRPr sz="1200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ไม่มีสัญญาผูกมัด จ่ายก่อนใช้</a:t>
            </a:r>
            <a:endParaRPr sz="1200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ระบบ Cloud Server + SaaS</a:t>
            </a:r>
            <a:endParaRPr sz="1200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1200"/>
              <a:buFont typeface="Kanit"/>
              <a:buChar char="●"/>
            </a:pPr>
            <a:r>
              <a:rPr lang="th" sz="1200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มีบริการหลังการขายแบบมาตรฐาน</a:t>
            </a:r>
            <a:endParaRPr sz="1200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th" sz="1200">
                <a:solidFill>
                  <a:srgbClr val="272626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ราคาดังกล่าวรวมภาษีมูลค่าเพิ่มแล้ว</a:t>
            </a:r>
            <a:endParaRPr b="1" sz="1200">
              <a:solidFill>
                <a:srgbClr val="272626"/>
              </a:solidFill>
              <a:highlight>
                <a:srgbClr val="FFFFFF"/>
              </a:highlight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227" name="Google Shape;227;p25"/>
          <p:cNvGrpSpPr/>
          <p:nvPr/>
        </p:nvGrpSpPr>
        <p:grpSpPr>
          <a:xfrm>
            <a:off x="518275" y="346925"/>
            <a:ext cx="3359379" cy="646500"/>
            <a:chOff x="2517347" y="243700"/>
            <a:chExt cx="1720200" cy="646500"/>
          </a:xfrm>
        </p:grpSpPr>
        <p:sp>
          <p:nvSpPr>
            <p:cNvPr id="228" name="Google Shape;228;p25"/>
            <p:cNvSpPr/>
            <p:nvPr/>
          </p:nvSpPr>
          <p:spPr>
            <a:xfrm>
              <a:off x="2517347" y="263200"/>
              <a:ext cx="1720200" cy="6075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5"/>
            <p:cNvSpPr txBox="1"/>
            <p:nvPr/>
          </p:nvSpPr>
          <p:spPr>
            <a:xfrm>
              <a:off x="2517347" y="243700"/>
              <a:ext cx="17202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h" sz="3000">
                  <a:solidFill>
                    <a:srgbClr val="1C4587"/>
                  </a:solidFill>
                  <a:latin typeface="Kanit"/>
                  <a:ea typeface="Kanit"/>
                  <a:cs typeface="Kanit"/>
                  <a:sym typeface="Kanit"/>
                </a:rPr>
                <a:t>Pricing Plan</a:t>
              </a:r>
              <a:endParaRPr b="1" sz="3000">
                <a:solidFill>
                  <a:srgbClr val="1C4587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6"/>
          <p:cNvGrpSpPr/>
          <p:nvPr/>
        </p:nvGrpSpPr>
        <p:grpSpPr>
          <a:xfrm>
            <a:off x="518275" y="346925"/>
            <a:ext cx="3359379" cy="646500"/>
            <a:chOff x="2517347" y="243700"/>
            <a:chExt cx="1720200" cy="646500"/>
          </a:xfrm>
        </p:grpSpPr>
        <p:sp>
          <p:nvSpPr>
            <p:cNvPr id="235" name="Google Shape;235;p26"/>
            <p:cNvSpPr/>
            <p:nvPr/>
          </p:nvSpPr>
          <p:spPr>
            <a:xfrm>
              <a:off x="2517347" y="263200"/>
              <a:ext cx="1720200" cy="6075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6"/>
            <p:cNvSpPr txBox="1"/>
            <p:nvPr/>
          </p:nvSpPr>
          <p:spPr>
            <a:xfrm>
              <a:off x="2517347" y="243700"/>
              <a:ext cx="17202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h" sz="3000">
                  <a:solidFill>
                    <a:srgbClr val="1C4587"/>
                  </a:solidFill>
                  <a:latin typeface="Kanit"/>
                  <a:ea typeface="Kanit"/>
                  <a:cs typeface="Kanit"/>
                  <a:sym typeface="Kanit"/>
                </a:rPr>
                <a:t>Pricing Plan</a:t>
              </a:r>
              <a:endParaRPr b="1" sz="3000">
                <a:solidFill>
                  <a:srgbClr val="1C4587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sp>
        <p:nvSpPr>
          <p:cNvPr id="237" name="Google Shape;237;p26"/>
          <p:cNvSpPr/>
          <p:nvPr/>
        </p:nvSpPr>
        <p:spPr>
          <a:xfrm>
            <a:off x="494550" y="1148900"/>
            <a:ext cx="8154900" cy="3751800"/>
          </a:xfrm>
          <a:prstGeom prst="roundRect">
            <a:avLst>
              <a:gd fmla="val 8892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" sz="1200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Options เสริม</a:t>
            </a:r>
            <a:endParaRPr sz="1200">
              <a:solidFill>
                <a:srgbClr val="FF0000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lang="th" sz="1100">
                <a:solidFill>
                  <a:srgbClr val="2D3748"/>
                </a:solidFill>
                <a:latin typeface="Kanit"/>
                <a:ea typeface="Kanit"/>
                <a:cs typeface="Kanit"/>
                <a:sym typeface="Kanit"/>
              </a:rPr>
              <a:t>Singapore Servers: 300 THB/mo.</a:t>
            </a:r>
            <a:endParaRPr sz="1100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lang="th" sz="1100">
                <a:solidFill>
                  <a:srgbClr val="2D3748"/>
                </a:solidFill>
                <a:latin typeface="Kanit"/>
                <a:ea typeface="Kanit"/>
                <a:cs typeface="Kanit"/>
                <a:sym typeface="Kanit"/>
              </a:rPr>
              <a:t>Load Balancing*: 500 THB/mo.</a:t>
            </a:r>
            <a:endParaRPr sz="1100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lang="th" sz="1100">
                <a:solidFill>
                  <a:srgbClr val="2D3748"/>
                </a:solidFill>
                <a:latin typeface="Kanit"/>
                <a:ea typeface="Kanit"/>
                <a:cs typeface="Kanit"/>
                <a:sym typeface="Kanit"/>
              </a:rPr>
              <a:t>Dedicated Container: 1000 THB/VM/mo.</a:t>
            </a:r>
            <a:endParaRPr sz="1100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lang="th" sz="1100">
                <a:solidFill>
                  <a:srgbClr val="2D3748"/>
                </a:solidFill>
                <a:latin typeface="Kanit"/>
                <a:ea typeface="Kanit"/>
                <a:cs typeface="Kanit"/>
                <a:sym typeface="Kanit"/>
              </a:rPr>
              <a:t>Your own domain name/sub domain: 2000 THB (one time setup fee)</a:t>
            </a:r>
            <a:endParaRPr sz="1100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" sz="1200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**เงื่อนไข**</a:t>
            </a:r>
            <a:endParaRPr sz="1200">
              <a:solidFill>
                <a:srgbClr val="FF0000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lang="th" sz="1100">
                <a:solidFill>
                  <a:srgbClr val="2D3748"/>
                </a:solidFill>
                <a:latin typeface="Kanit"/>
                <a:ea typeface="Kanit"/>
                <a:cs typeface="Kanit"/>
                <a:sym typeface="Kanit"/>
              </a:rPr>
              <a:t>แผนเช่ารายเดือน จ่ายขั้นต่ำสำหรับครั้งแรก ขั้นต่ำ 6 เดือน หลังครบกำหนดจ่ายครั้งต่อไปเป็นรายเดือน ที่ราคาต่อเดือนคือ 900 บาท</a:t>
            </a:r>
            <a:endParaRPr sz="1100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lang="th" sz="1100">
                <a:solidFill>
                  <a:srgbClr val="2D3748"/>
                </a:solidFill>
                <a:latin typeface="Kanit"/>
                <a:ea typeface="Kanit"/>
                <a:cs typeface="Kanit"/>
                <a:sym typeface="Kanit"/>
              </a:rPr>
              <a:t>แผนเช่ารายปี จ่ายยอดชำระก่อนการใช้งานในราคาพิเศษรับส่วนลด 10% จากราคารายเดือน สามารถใช้งานระบบได้ในระยะเวลา 1 ปี</a:t>
            </a:r>
            <a:endParaRPr sz="1100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lang="th" sz="1100">
                <a:solidFill>
                  <a:srgbClr val="2D3748"/>
                </a:solidFill>
                <a:latin typeface="Kanit"/>
                <a:ea typeface="Kanit"/>
                <a:cs typeface="Kanit"/>
                <a:sym typeface="Kanit"/>
              </a:rPr>
              <a:t>ระบบ BookingX หากใช้ (Subdomain ของลูกค้าเอง) คิดค่าบริการในการ Setup 500THB จ่ายเพียงครั้งเดียวเท่านั้น (one-time charge)</a:t>
            </a:r>
            <a:endParaRPr sz="1100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lang="th" sz="1100">
                <a:solidFill>
                  <a:srgbClr val="2D3748"/>
                </a:solidFill>
                <a:latin typeface="Kanit"/>
                <a:ea typeface="Kanit"/>
                <a:cs typeface="Kanit"/>
                <a:sym typeface="Kanit"/>
              </a:rPr>
              <a:t>แผนการขายแบบ On Premise (ติดตั้งใช้งานเองภายใน infrastructure ขององค์กรท่านเอง )ซึ่งหากท่านต้องการบริการดังกล่าว ท่านสามารถติดต่อเซลล์ของเราได้ที่ sales@avesta.co.th หรือ โทรศัพท์ 085-553-5435 : คุณสุรสิทธิ์ </a:t>
            </a:r>
            <a:endParaRPr sz="1100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" sz="1200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หมายเหตุ :</a:t>
            </a:r>
            <a:endParaRPr sz="1200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lang="th" sz="1100">
                <a:solidFill>
                  <a:srgbClr val="2D3748"/>
                </a:solidFill>
                <a:latin typeface="Kanit"/>
                <a:ea typeface="Kanit"/>
                <a:cs typeface="Kanit"/>
                <a:sym typeface="Kanit"/>
              </a:rPr>
              <a:t>Load Balancing ปัจจุบันมีให้เลือกใช้เฉพาะ data center ของเราเอง (Available in our managed Thailand IDC only)</a:t>
            </a:r>
            <a:endParaRPr sz="1100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100"/>
              <a:buFont typeface="Kanit"/>
              <a:buChar char="●"/>
            </a:pPr>
            <a:r>
              <a:rPr lang="th" sz="1100">
                <a:solidFill>
                  <a:srgbClr val="2D3748"/>
                </a:solidFill>
                <a:latin typeface="Kanit"/>
                <a:ea typeface="Kanit"/>
                <a:cs typeface="Kanit"/>
                <a:sym typeface="Kanit"/>
              </a:rPr>
              <a:t>Dedicated Container หมายถึง มีเพียงท่านหรือองค์กรของท่านเท่านั้นที่เข้าถึง VM ตัวที่เป็น application Server ได้ โดยค่า default คือ Application Server จะรวม Database Server ด้วย แต่ท่านมี option ที่จะเพิ่มได้ โดยมีค่าใช้จ่าย 1000THB/VM</a:t>
            </a:r>
            <a:endParaRPr sz="1100">
              <a:solidFill>
                <a:srgbClr val="2D3748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77" y="396350"/>
            <a:ext cx="3217926" cy="882075"/>
          </a:xfrm>
          <a:prstGeom prst="rect">
            <a:avLst/>
          </a:prstGeom>
          <a:noFill/>
          <a:ln>
            <a:noFill/>
          </a:ln>
          <a:effectLst>
            <a:outerShdw rotWithShape="0" algn="bl" dist="28575">
              <a:schemeClr val="lt1"/>
            </a:outerShdw>
          </a:effectLst>
        </p:spPr>
      </p:pic>
      <p:sp>
        <p:nvSpPr>
          <p:cNvPr id="63" name="Google Shape;63;p14"/>
          <p:cNvSpPr txBox="1"/>
          <p:nvPr/>
        </p:nvSpPr>
        <p:spPr>
          <a:xfrm>
            <a:off x="525900" y="1719450"/>
            <a:ext cx="4104300" cy="10158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th" sz="1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ระบบการจองโต๊ะ ห้อง และการบริการสำหรับร้านอาหาร ที่พัก ร้านคาราโอเกะนวดแผนไทย สปา รักษา คลินิก ฯลฯ</a:t>
            </a:r>
            <a:endParaRPr sz="1800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25900" y="2891275"/>
            <a:ext cx="4104300" cy="15699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" sz="1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Booking X</a:t>
            </a:r>
            <a:r>
              <a:rPr lang="th" sz="1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 จะช่วยเปลี่ยนวิธีการรับจองแบบเดิม ๆ ให้เป็นวิธีที่ง่ายและความสะดวกมากขึ้น พร้อมทั้งจัดระเบียบข้อมูลได้อย่างมีประสิทธิภาพ เพิ่มระดับความเป็นมืออาชีพของธุรกิจ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1500" y="1883925"/>
            <a:ext cx="3696600" cy="2402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5425" y="152400"/>
            <a:ext cx="3225900" cy="4838700"/>
          </a:xfrm>
          <a:prstGeom prst="round2Diag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21025" y="829675"/>
            <a:ext cx="337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" sz="2200">
                <a:latin typeface="Kanit"/>
                <a:ea typeface="Kanit"/>
                <a:cs typeface="Kanit"/>
                <a:sym typeface="Kanit"/>
              </a:rPr>
              <a:t>ทำไมต้องเลือก</a:t>
            </a:r>
            <a:endParaRPr b="1" sz="220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808525" y="1711625"/>
            <a:ext cx="41508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Kanit Light"/>
              <a:buChar char="●"/>
            </a:pPr>
            <a:r>
              <a:rPr lang="th" sz="1600">
                <a:latin typeface="Kanit Light"/>
                <a:ea typeface="Kanit Light"/>
                <a:cs typeface="Kanit Light"/>
                <a:sym typeface="Kanit Light"/>
              </a:rPr>
              <a:t>Template customize ได้ เช่นสี ตามที่ลูกค้าต้องการ</a:t>
            </a:r>
            <a:endParaRPr sz="1600">
              <a:latin typeface="Kanit Light"/>
              <a:ea typeface="Kanit Light"/>
              <a:cs typeface="Kanit Light"/>
              <a:sym typeface="Kanit Ligh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Kanit Light"/>
              <a:buChar char="●"/>
            </a:pPr>
            <a:r>
              <a:rPr lang="th" sz="1600">
                <a:latin typeface="Kanit Light"/>
                <a:ea typeface="Kanit Light"/>
                <a:cs typeface="Kanit Light"/>
                <a:sym typeface="Kanit Light"/>
              </a:rPr>
              <a:t>Customer Extra fields ได้ เช่น ต้องการสอบถามข้อมูลเพิ่มเติม</a:t>
            </a:r>
            <a:endParaRPr sz="1600">
              <a:latin typeface="Kanit Light"/>
              <a:ea typeface="Kanit Light"/>
              <a:cs typeface="Kanit Light"/>
              <a:sym typeface="Kanit Ligh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Kanit Light"/>
              <a:buChar char="●"/>
            </a:pPr>
            <a:r>
              <a:rPr lang="th" sz="1600">
                <a:latin typeface="Kanit Light"/>
                <a:ea typeface="Kanit Light"/>
                <a:cs typeface="Kanit Light"/>
                <a:sym typeface="Kanit Light"/>
              </a:rPr>
              <a:t>สนับสนุน Payment Gateway หลายตัว เช่น GBPrime Pay, KSHER</a:t>
            </a:r>
            <a:endParaRPr sz="1600">
              <a:latin typeface="Kanit Light"/>
              <a:ea typeface="Kanit Light"/>
              <a:cs typeface="Kanit Light"/>
              <a:sym typeface="Kanit Light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Font typeface="Kanit Light"/>
              <a:buChar char="●"/>
            </a:pPr>
            <a:r>
              <a:rPr lang="th" sz="1600">
                <a:latin typeface="Kanit Light"/>
                <a:ea typeface="Kanit Light"/>
                <a:cs typeface="Kanit Light"/>
                <a:sym typeface="Kanit Light"/>
              </a:rPr>
              <a:t>ไม่มีการตั้ง limit ความสัมพันธ์ระหว่าง โต๊ะกับจำนวนที่รองรับได้</a:t>
            </a:r>
            <a:endParaRPr sz="1600">
              <a:latin typeface="Kanit Light"/>
              <a:ea typeface="Kanit Light"/>
              <a:cs typeface="Kanit Light"/>
              <a:sym typeface="Kanit Light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1325" y="562700"/>
            <a:ext cx="2749749" cy="753750"/>
          </a:xfrm>
          <a:prstGeom prst="rect">
            <a:avLst/>
          </a:prstGeom>
          <a:noFill/>
          <a:ln>
            <a:noFill/>
          </a:ln>
          <a:effectLst>
            <a:outerShdw rotWithShape="0" algn="bl" dist="28575">
              <a:schemeClr val="lt1"/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6"/>
          <p:cNvGrpSpPr/>
          <p:nvPr/>
        </p:nvGrpSpPr>
        <p:grpSpPr>
          <a:xfrm>
            <a:off x="518284" y="346925"/>
            <a:ext cx="4460228" cy="646500"/>
            <a:chOff x="2517350" y="243700"/>
            <a:chExt cx="2283900" cy="646500"/>
          </a:xfrm>
        </p:grpSpPr>
        <p:sp>
          <p:nvSpPr>
            <p:cNvPr id="79" name="Google Shape;79;p16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E73BE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6"/>
            <p:cNvSpPr txBox="1"/>
            <p:nvPr/>
          </p:nvSpPr>
          <p:spPr>
            <a:xfrm>
              <a:off x="2611231" y="243700"/>
              <a:ext cx="2089500" cy="646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h" sz="3000">
                  <a:solidFill>
                    <a:srgbClr val="FFFFFF"/>
                  </a:solidFill>
                  <a:latin typeface="Kanit"/>
                  <a:ea typeface="Kanit"/>
                  <a:cs typeface="Kanit"/>
                  <a:sym typeface="Kanit"/>
                </a:rPr>
                <a:t>ระบบจองตามชนิดธุรกิจ</a:t>
              </a:r>
              <a:endParaRPr b="1" sz="30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sp>
        <p:nvSpPr>
          <p:cNvPr id="81" name="Google Shape;81;p16"/>
          <p:cNvSpPr/>
          <p:nvPr/>
        </p:nvSpPr>
        <p:spPr>
          <a:xfrm>
            <a:off x="491525" y="1420950"/>
            <a:ext cx="8232300" cy="316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rgbClr val="71C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9535" r="7621" t="0"/>
          <a:stretch/>
        </p:blipFill>
        <p:spPr>
          <a:xfrm>
            <a:off x="847150" y="1651900"/>
            <a:ext cx="2435700" cy="1959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0363" y="2062225"/>
            <a:ext cx="2667026" cy="10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9130" y="1951595"/>
            <a:ext cx="2402069" cy="12437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6"/>
          <p:cNvGrpSpPr/>
          <p:nvPr/>
        </p:nvGrpSpPr>
        <p:grpSpPr>
          <a:xfrm>
            <a:off x="895496" y="3337500"/>
            <a:ext cx="2282301" cy="597610"/>
            <a:chOff x="2517350" y="197497"/>
            <a:chExt cx="2283900" cy="722100"/>
          </a:xfrm>
        </p:grpSpPr>
        <p:sp>
          <p:nvSpPr>
            <p:cNvPr id="86" name="Google Shape;86;p16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87" name="Google Shape;87;p16"/>
            <p:cNvSpPr txBox="1"/>
            <p:nvPr/>
          </p:nvSpPr>
          <p:spPr>
            <a:xfrm>
              <a:off x="2741185" y="197497"/>
              <a:ext cx="1810800" cy="72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b="1" lang="th" sz="13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ร้านอาหารและ</a:t>
              </a:r>
              <a:endParaRPr b="1" sz="13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0" lvl="0" marL="0" rtl="0" algn="ctr">
                <a:spcBef>
                  <a:spcPts val="100"/>
                </a:spcBef>
                <a:spcAft>
                  <a:spcPts val="100"/>
                </a:spcAft>
                <a:buNone/>
              </a:pPr>
              <a:r>
                <a:rPr b="1" lang="th" sz="13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ธุรกิจเกี่ยวกับอาหาร</a:t>
              </a:r>
              <a:endParaRPr b="1" sz="25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88" name="Google Shape;88;p16"/>
          <p:cNvGrpSpPr/>
          <p:nvPr/>
        </p:nvGrpSpPr>
        <p:grpSpPr>
          <a:xfrm>
            <a:off x="3460646" y="3337500"/>
            <a:ext cx="2282301" cy="597610"/>
            <a:chOff x="2517350" y="197497"/>
            <a:chExt cx="2283900" cy="722100"/>
          </a:xfrm>
        </p:grpSpPr>
        <p:sp>
          <p:nvSpPr>
            <p:cNvPr id="89" name="Google Shape;89;p16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90" name="Google Shape;90;p16"/>
            <p:cNvSpPr txBox="1"/>
            <p:nvPr/>
          </p:nvSpPr>
          <p:spPr>
            <a:xfrm>
              <a:off x="2801628" y="197497"/>
              <a:ext cx="1734600" cy="72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b="1" lang="th" sz="13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สำนักสถานศึกษา</a:t>
              </a:r>
              <a:endParaRPr b="1" sz="13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0" lvl="0" marL="0" rtl="0" algn="ctr">
                <a:spcBef>
                  <a:spcPts val="100"/>
                </a:spcBef>
                <a:spcAft>
                  <a:spcPts val="100"/>
                </a:spcAft>
                <a:buNone/>
              </a:pPr>
              <a:r>
                <a:rPr b="1" lang="th" sz="13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และงานด้านวิชาการ</a:t>
              </a:r>
              <a:endParaRPr b="1" sz="25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91" name="Google Shape;91;p16"/>
          <p:cNvGrpSpPr/>
          <p:nvPr/>
        </p:nvGrpSpPr>
        <p:grpSpPr>
          <a:xfrm>
            <a:off x="6102721" y="3337500"/>
            <a:ext cx="2282301" cy="597610"/>
            <a:chOff x="2517350" y="197497"/>
            <a:chExt cx="2283900" cy="722100"/>
          </a:xfrm>
        </p:grpSpPr>
        <p:sp>
          <p:nvSpPr>
            <p:cNvPr id="92" name="Google Shape;92;p16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93" name="Google Shape;93;p16"/>
            <p:cNvSpPr txBox="1"/>
            <p:nvPr/>
          </p:nvSpPr>
          <p:spPr>
            <a:xfrm>
              <a:off x="2759724" y="197497"/>
              <a:ext cx="1791600" cy="72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b="1" lang="th" sz="13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ระบบจองสำหรับอีเว้นท์</a:t>
              </a:r>
              <a:endParaRPr b="1" sz="13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0" lvl="0" marL="0" rtl="0" algn="ctr">
                <a:spcBef>
                  <a:spcPts val="100"/>
                </a:spcBef>
                <a:spcAft>
                  <a:spcPts val="100"/>
                </a:spcAft>
                <a:buNone/>
              </a:pPr>
              <a:r>
                <a:rPr b="1" lang="th" sz="13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และคนหมู่มาก</a:t>
              </a:r>
              <a:endParaRPr b="1" sz="25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7"/>
          <p:cNvGrpSpPr/>
          <p:nvPr/>
        </p:nvGrpSpPr>
        <p:grpSpPr>
          <a:xfrm>
            <a:off x="518198" y="300725"/>
            <a:ext cx="3062025" cy="738900"/>
            <a:chOff x="2517350" y="197500"/>
            <a:chExt cx="2283900" cy="738900"/>
          </a:xfrm>
        </p:grpSpPr>
        <p:sp>
          <p:nvSpPr>
            <p:cNvPr id="99" name="Google Shape;99;p17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E73BE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7"/>
            <p:cNvSpPr txBox="1"/>
            <p:nvPr/>
          </p:nvSpPr>
          <p:spPr>
            <a:xfrm>
              <a:off x="2614553" y="197500"/>
              <a:ext cx="2089500" cy="738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h" sz="1800">
                  <a:solidFill>
                    <a:srgbClr val="FFFFFF"/>
                  </a:solidFill>
                  <a:latin typeface="Kanit"/>
                  <a:ea typeface="Kanit"/>
                  <a:cs typeface="Kanit"/>
                  <a:sym typeface="Kanit"/>
                </a:rPr>
                <a:t>Bookingx  ให้บริการได้</a:t>
              </a:r>
              <a:endParaRPr b="1" sz="18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h" sz="1800">
                  <a:solidFill>
                    <a:srgbClr val="FFFFFF"/>
                  </a:solidFill>
                  <a:latin typeface="Kanit"/>
                  <a:ea typeface="Kanit"/>
                  <a:cs typeface="Kanit"/>
                  <a:sym typeface="Kanit"/>
                </a:rPr>
                <a:t>เกือบทุกกลุ่มธุรกิจ</a:t>
              </a:r>
              <a:endParaRPr b="1" sz="18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sp>
        <p:nvSpPr>
          <p:cNvPr id="101" name="Google Shape;101;p17"/>
          <p:cNvSpPr/>
          <p:nvPr/>
        </p:nvSpPr>
        <p:spPr>
          <a:xfrm>
            <a:off x="491525" y="1420950"/>
            <a:ext cx="8232300" cy="316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rgbClr val="71C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6813" y="1724985"/>
            <a:ext cx="748256" cy="7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8576" y="1724983"/>
            <a:ext cx="748256" cy="7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5059" y="1724965"/>
            <a:ext cx="748256" cy="7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8679" y="1678387"/>
            <a:ext cx="794846" cy="79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6945" y="3131159"/>
            <a:ext cx="748256" cy="7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09480" y="3138573"/>
            <a:ext cx="794846" cy="79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90230" y="3121085"/>
            <a:ext cx="794846" cy="79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20105" y="3158693"/>
            <a:ext cx="794846" cy="7948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7"/>
          <p:cNvGrpSpPr/>
          <p:nvPr/>
        </p:nvGrpSpPr>
        <p:grpSpPr>
          <a:xfrm>
            <a:off x="1144171" y="2571737"/>
            <a:ext cx="1537065" cy="384730"/>
            <a:chOff x="2517350" y="197497"/>
            <a:chExt cx="2283900" cy="756300"/>
          </a:xfrm>
        </p:grpSpPr>
        <p:sp>
          <p:nvSpPr>
            <p:cNvPr id="111" name="Google Shape;111;p17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112" name="Google Shape;112;p17"/>
            <p:cNvSpPr txBox="1"/>
            <p:nvPr/>
          </p:nvSpPr>
          <p:spPr>
            <a:xfrm>
              <a:off x="2741185" y="197497"/>
              <a:ext cx="18108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100"/>
                </a:spcBef>
                <a:spcAft>
                  <a:spcPts val="100"/>
                </a:spcAft>
                <a:buNone/>
              </a:pPr>
              <a:r>
                <a:rPr b="1" lang="th" sz="13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ร้านอาหาร</a:t>
              </a:r>
              <a:endParaRPr b="1" sz="25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13" name="Google Shape;113;p17"/>
          <p:cNvGrpSpPr/>
          <p:nvPr/>
        </p:nvGrpSpPr>
        <p:grpSpPr>
          <a:xfrm>
            <a:off x="4742470" y="2585512"/>
            <a:ext cx="1537070" cy="384730"/>
            <a:chOff x="2517350" y="197472"/>
            <a:chExt cx="2283907" cy="756300"/>
          </a:xfrm>
        </p:grpSpPr>
        <p:sp>
          <p:nvSpPr>
            <p:cNvPr id="114" name="Google Shape;114;p17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115" name="Google Shape;115;p17"/>
            <p:cNvSpPr txBox="1"/>
            <p:nvPr/>
          </p:nvSpPr>
          <p:spPr>
            <a:xfrm>
              <a:off x="2517357" y="197472"/>
              <a:ext cx="22839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100"/>
                </a:spcBef>
                <a:spcAft>
                  <a:spcPts val="100"/>
                </a:spcAft>
                <a:buNone/>
              </a:pPr>
              <a:r>
                <a:rPr b="1" lang="th" sz="13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ร้านนวดแผนไทย</a:t>
              </a:r>
              <a:endParaRPr b="1" sz="13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16" name="Google Shape;116;p17"/>
          <p:cNvGrpSpPr/>
          <p:nvPr/>
        </p:nvGrpSpPr>
        <p:grpSpPr>
          <a:xfrm>
            <a:off x="2946590" y="2572800"/>
            <a:ext cx="1537065" cy="384730"/>
            <a:chOff x="2517350" y="197497"/>
            <a:chExt cx="2283900" cy="756300"/>
          </a:xfrm>
        </p:grpSpPr>
        <p:sp>
          <p:nvSpPr>
            <p:cNvPr id="117" name="Google Shape;117;p17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118" name="Google Shape;118;p17"/>
            <p:cNvSpPr txBox="1"/>
            <p:nvPr/>
          </p:nvSpPr>
          <p:spPr>
            <a:xfrm>
              <a:off x="2741185" y="197497"/>
              <a:ext cx="18108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100"/>
                </a:spcBef>
                <a:spcAft>
                  <a:spcPts val="100"/>
                </a:spcAft>
                <a:buNone/>
              </a:pPr>
              <a:r>
                <a:rPr b="1" lang="th" sz="13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ร้านคาราโอเกะ</a:t>
              </a:r>
              <a:endParaRPr b="1" sz="13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19" name="Google Shape;119;p17"/>
          <p:cNvGrpSpPr/>
          <p:nvPr/>
        </p:nvGrpSpPr>
        <p:grpSpPr>
          <a:xfrm>
            <a:off x="6538364" y="2584450"/>
            <a:ext cx="1537065" cy="384730"/>
            <a:chOff x="2517350" y="197497"/>
            <a:chExt cx="2283900" cy="756300"/>
          </a:xfrm>
        </p:grpSpPr>
        <p:sp>
          <p:nvSpPr>
            <p:cNvPr id="120" name="Google Shape;120;p17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121" name="Google Shape;121;p17"/>
            <p:cNvSpPr txBox="1"/>
            <p:nvPr/>
          </p:nvSpPr>
          <p:spPr>
            <a:xfrm>
              <a:off x="2741185" y="197497"/>
              <a:ext cx="18108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100"/>
                </a:spcBef>
                <a:spcAft>
                  <a:spcPts val="100"/>
                </a:spcAft>
                <a:buNone/>
              </a:pPr>
              <a:r>
                <a:rPr b="1" lang="th" sz="13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ร้านสปา</a:t>
              </a:r>
              <a:endParaRPr b="1" sz="13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22" name="Google Shape;122;p17"/>
          <p:cNvGrpSpPr/>
          <p:nvPr/>
        </p:nvGrpSpPr>
        <p:grpSpPr>
          <a:xfrm>
            <a:off x="2946245" y="3977896"/>
            <a:ext cx="1537065" cy="384730"/>
            <a:chOff x="2517350" y="197497"/>
            <a:chExt cx="2283900" cy="756300"/>
          </a:xfrm>
        </p:grpSpPr>
        <p:sp>
          <p:nvSpPr>
            <p:cNvPr id="123" name="Google Shape;123;p17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124" name="Google Shape;124;p17"/>
            <p:cNvSpPr txBox="1"/>
            <p:nvPr/>
          </p:nvSpPr>
          <p:spPr>
            <a:xfrm>
              <a:off x="2741185" y="197497"/>
              <a:ext cx="18108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100"/>
                </a:spcBef>
                <a:spcAft>
                  <a:spcPts val="100"/>
                </a:spcAft>
                <a:buNone/>
              </a:pPr>
              <a:r>
                <a:rPr b="1" lang="th" sz="13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ที่พัก</a:t>
              </a:r>
              <a:endParaRPr b="1" sz="25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25" name="Google Shape;125;p17"/>
          <p:cNvGrpSpPr/>
          <p:nvPr/>
        </p:nvGrpSpPr>
        <p:grpSpPr>
          <a:xfrm>
            <a:off x="4748321" y="3977896"/>
            <a:ext cx="1537065" cy="384730"/>
            <a:chOff x="2517350" y="197497"/>
            <a:chExt cx="2283900" cy="756300"/>
          </a:xfrm>
        </p:grpSpPr>
        <p:sp>
          <p:nvSpPr>
            <p:cNvPr id="126" name="Google Shape;126;p17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2741185" y="197497"/>
              <a:ext cx="18108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100"/>
                </a:spcBef>
                <a:spcAft>
                  <a:spcPts val="100"/>
                </a:spcAft>
                <a:buNone/>
              </a:pPr>
              <a:r>
                <a:rPr b="1" lang="th" sz="13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ห้องตรวจโรค</a:t>
              </a:r>
              <a:endParaRPr b="1" sz="13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28" name="Google Shape;128;p17"/>
          <p:cNvGrpSpPr/>
          <p:nvPr/>
        </p:nvGrpSpPr>
        <p:grpSpPr>
          <a:xfrm>
            <a:off x="6577526" y="3977888"/>
            <a:ext cx="1537148" cy="384730"/>
            <a:chOff x="2517350" y="197505"/>
            <a:chExt cx="2284024" cy="756300"/>
          </a:xfrm>
        </p:grpSpPr>
        <p:sp>
          <p:nvSpPr>
            <p:cNvPr id="129" name="Google Shape;129;p17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130" name="Google Shape;130;p17"/>
            <p:cNvSpPr txBox="1"/>
            <p:nvPr/>
          </p:nvSpPr>
          <p:spPr>
            <a:xfrm>
              <a:off x="2539674" y="197505"/>
              <a:ext cx="22617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100"/>
                </a:spcBef>
                <a:spcAft>
                  <a:spcPts val="100"/>
                </a:spcAft>
                <a:buNone/>
              </a:pPr>
              <a:r>
                <a:rPr b="1" lang="th" sz="13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สถานที่รักษา, บำบัด</a:t>
              </a:r>
              <a:endParaRPr b="1" sz="13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31" name="Google Shape;131;p17"/>
          <p:cNvGrpSpPr/>
          <p:nvPr/>
        </p:nvGrpSpPr>
        <p:grpSpPr>
          <a:xfrm>
            <a:off x="1144171" y="3977896"/>
            <a:ext cx="1537065" cy="384730"/>
            <a:chOff x="2517350" y="197497"/>
            <a:chExt cx="2283900" cy="756300"/>
          </a:xfrm>
        </p:grpSpPr>
        <p:sp>
          <p:nvSpPr>
            <p:cNvPr id="132" name="Google Shape;132;p17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133" name="Google Shape;133;p17"/>
            <p:cNvSpPr txBox="1"/>
            <p:nvPr/>
          </p:nvSpPr>
          <p:spPr>
            <a:xfrm>
              <a:off x="2741185" y="197497"/>
              <a:ext cx="1810800" cy="7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100"/>
                </a:spcBef>
                <a:spcAft>
                  <a:spcPts val="100"/>
                </a:spcAft>
                <a:buNone/>
              </a:pPr>
              <a:r>
                <a:rPr b="1" lang="th" sz="13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อาบ อบ นวด</a:t>
              </a:r>
              <a:endParaRPr b="1" sz="13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 b="6224" l="0" r="0" t="7687"/>
          <a:stretch/>
        </p:blipFill>
        <p:spPr>
          <a:xfrm>
            <a:off x="-37675" y="0"/>
            <a:ext cx="9181675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18"/>
          <p:cNvGrpSpPr/>
          <p:nvPr/>
        </p:nvGrpSpPr>
        <p:grpSpPr>
          <a:xfrm>
            <a:off x="518150" y="346925"/>
            <a:ext cx="2283900" cy="646500"/>
            <a:chOff x="2517350" y="243700"/>
            <a:chExt cx="2283900" cy="646500"/>
          </a:xfrm>
        </p:grpSpPr>
        <p:sp>
          <p:nvSpPr>
            <p:cNvPr id="140" name="Google Shape;140;p18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8"/>
            <p:cNvSpPr txBox="1"/>
            <p:nvPr/>
          </p:nvSpPr>
          <p:spPr>
            <a:xfrm>
              <a:off x="2967950" y="243700"/>
              <a:ext cx="1382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h" sz="3000">
                  <a:solidFill>
                    <a:srgbClr val="1C4587"/>
                  </a:solidFill>
                  <a:latin typeface="Kanit"/>
                  <a:ea typeface="Kanit"/>
                  <a:cs typeface="Kanit"/>
                  <a:sym typeface="Kanit"/>
                </a:rPr>
                <a:t>ฟีเจอร์</a:t>
              </a:r>
              <a:endParaRPr b="1" sz="3000">
                <a:solidFill>
                  <a:srgbClr val="1C4587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sp>
        <p:nvSpPr>
          <p:cNvPr id="142" name="Google Shape;142;p18"/>
          <p:cNvSpPr/>
          <p:nvPr/>
        </p:nvSpPr>
        <p:spPr>
          <a:xfrm>
            <a:off x="518150" y="1302750"/>
            <a:ext cx="8060100" cy="3357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1452413" y="254965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th" sz="1800" u="sng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Cloud Based Booking Engine</a:t>
            </a:r>
            <a:endParaRPr b="1" sz="1800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452413" y="34101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b="1" lang="th" sz="1800" u="sng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Booking Queue with Waiting List Support</a:t>
            </a:r>
            <a:endParaRPr b="1" sz="1800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5172438" y="16892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b="1" lang="th" sz="1800" u="sng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Payment Gateway</a:t>
            </a:r>
            <a:endParaRPr b="1" sz="1800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5172438" y="25496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b="1" lang="th" sz="1800" u="sng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Office</a:t>
            </a:r>
            <a:endParaRPr b="1" sz="1800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5172438" y="341008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b="1" lang="th" sz="1800" u="sng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Calendar Support</a:t>
            </a:r>
            <a:endParaRPr b="1" sz="1800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1452413" y="16892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b="1" lang="th" sz="1800" u="sng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 Booking or Integrated with LINE</a:t>
            </a:r>
            <a:endParaRPr b="1" sz="1800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1169500" y="1832175"/>
            <a:ext cx="283200" cy="2832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1162900" y="2673600"/>
            <a:ext cx="283200" cy="2832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1169500" y="3515025"/>
            <a:ext cx="283200" cy="2832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4889250" y="1797475"/>
            <a:ext cx="283200" cy="2832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4882650" y="2638900"/>
            <a:ext cx="283200" cy="2832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4889250" y="3480325"/>
            <a:ext cx="283200" cy="2832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/>
        </p:nvSpPr>
        <p:spPr>
          <a:xfrm>
            <a:off x="550400" y="1366013"/>
            <a:ext cx="41559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>
                <a:solidFill>
                  <a:srgbClr val="564C4C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สนับสนุนการรับการจอง (booking channel) ผ่านทั้ง Web Interface และ / หรือ LINE Official Account ของร้านค้าเอง ท่านสามารถเลือกได้อย่างใดอย่างหนึ่งหรือทั้งคู่ ยืดหยุ่นและเปิดรับการจองได้หลายช่องทาง โดยเฉพาะการเชื่อมต่อกับ LINE OA Account จะสามารถทำให้ท่านโต้ตอบกับลูกค้าโดยตรงกับสมาชิกเดิมของท่าน เพราะเป็นช่องทางการสื่อสารที่คุ้นเคย เข้าถึงลูกค้าได้โดยตรง ผ่าน LINE Rich Menu เพิ่มช่วยภาพลักษณ์และความทันสมัยให้กับองค์กรของท่านไปด้วยในตัว</a:t>
            </a:r>
            <a:endParaRPr sz="1600"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160" name="Google Shape;160;p19"/>
          <p:cNvGrpSpPr/>
          <p:nvPr/>
        </p:nvGrpSpPr>
        <p:grpSpPr>
          <a:xfrm>
            <a:off x="518096" y="300725"/>
            <a:ext cx="2796636" cy="738900"/>
            <a:chOff x="2517350" y="197500"/>
            <a:chExt cx="2283900" cy="738900"/>
          </a:xfrm>
        </p:grpSpPr>
        <p:sp>
          <p:nvSpPr>
            <p:cNvPr id="161" name="Google Shape;161;p19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 txBox="1"/>
            <p:nvPr/>
          </p:nvSpPr>
          <p:spPr>
            <a:xfrm>
              <a:off x="2714487" y="197500"/>
              <a:ext cx="2046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100"/>
                </a:spcBef>
                <a:spcAft>
                  <a:spcPts val="100"/>
                </a:spcAft>
                <a:buNone/>
              </a:pPr>
              <a:r>
                <a:rPr b="1" lang="th" sz="18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Web Booking or Integrated with LINE</a:t>
              </a:r>
              <a:endParaRPr b="1" sz="30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pic>
        <p:nvPicPr>
          <p:cNvPr id="163" name="Google Shape;1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375" y="1221650"/>
            <a:ext cx="4139226" cy="318251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0" y="4881600"/>
            <a:ext cx="9144000" cy="6075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/>
        </p:nvSpPr>
        <p:spPr>
          <a:xfrm>
            <a:off x="518100" y="1432338"/>
            <a:ext cx="41559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>
                <a:solidFill>
                  <a:srgbClr val="564C4C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ระบบเซิร์ฟเวอร์และระบบกลาง ที่ใช้รองรับการทำรายการจองของลูกค้า เป็นระบบ Cloud System ที่มีความพร้อมในการรองรับการใช้งานสูง (High Availability) ความเร็วสูง (High Performance) ที่สามารถรองรับการจองจำนวนมหาศาลได้ ไม่ว่าท่านจะมีจำนวนการจองเท่าใดก็ตาม ด้วยเทคโนโลยีการย้าย load ระหว่าง server ทำให้ท่านจะไม่จำเป็นต้องกังวลเรื่องสมรรถนะของ Server อีกต่อไป นอกจากนั้นเรายังมีระบบสำรองที่แยกออกจากระบบหลักจากเด็ดขาด ดูแลข้อมูลของลูกค้าได้อย่างยอดเยี่ยมและปลอดภัยที่สุด</a:t>
            </a:r>
            <a:endParaRPr sz="1600"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170" name="Google Shape;170;p20"/>
          <p:cNvGrpSpPr/>
          <p:nvPr/>
        </p:nvGrpSpPr>
        <p:grpSpPr>
          <a:xfrm>
            <a:off x="518096" y="300725"/>
            <a:ext cx="2796636" cy="1028700"/>
            <a:chOff x="2517350" y="197500"/>
            <a:chExt cx="2283900" cy="1028700"/>
          </a:xfrm>
        </p:grpSpPr>
        <p:sp>
          <p:nvSpPr>
            <p:cNvPr id="171" name="Google Shape;171;p20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0"/>
            <p:cNvSpPr txBox="1"/>
            <p:nvPr/>
          </p:nvSpPr>
          <p:spPr>
            <a:xfrm>
              <a:off x="2714487" y="197500"/>
              <a:ext cx="2046600" cy="10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b="1" lang="th" sz="18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Cloud Based Booking Engine</a:t>
              </a:r>
              <a:endParaRPr b="1" sz="1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0" lvl="0" marL="0" rtl="0" algn="l">
                <a:spcBef>
                  <a:spcPts val="100"/>
                </a:spcBef>
                <a:spcAft>
                  <a:spcPts val="10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sp>
        <p:nvSpPr>
          <p:cNvPr id="173" name="Google Shape;173;p20"/>
          <p:cNvSpPr/>
          <p:nvPr/>
        </p:nvSpPr>
        <p:spPr>
          <a:xfrm>
            <a:off x="0" y="4881600"/>
            <a:ext cx="9144000" cy="6075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075" y="1329413"/>
            <a:ext cx="4132900" cy="30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/>
        </p:nvSpPr>
        <p:spPr>
          <a:xfrm>
            <a:off x="550400" y="1366013"/>
            <a:ext cx="41559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>
                <a:solidFill>
                  <a:srgbClr val="564C4C"/>
                </a:solidFill>
                <a:highlight>
                  <a:srgbClr val="FFFFFF"/>
                </a:highlight>
                <a:latin typeface="Kanit"/>
                <a:ea typeface="Kanit"/>
                <a:cs typeface="Kanit"/>
                <a:sym typeface="Kanit"/>
              </a:rPr>
              <a:t>การจองในระบบของ Bookingx จะอยู่ในรูปแบบคิว ซึ่งระบบจองจะอนุญาตให้ทำการจองได้ โดยอาศัยจำนวนทรัพยากรที่มีอยู่ในระบบ เช่น จำนวนโต๊ะ หรือ จำนวนห้อง โดยมีความสัมพันธ์ของเวลาหรือ กะ ทำงาน ที่ทุกอย่างจะมีสามารถผูกความสัมพันธ์กันได้จากระบบหลังบ้านของเรา เพื่อให้การจองนั้นจะไม่เกินทรัพยากรที่ร้านมี ส่วนการแสดงการจองนั้นลูกค้าสามารถมี URL เฉพาะ เพื่ออำนวยความสะดวกแก่พนักงานบริการเช่น Receptionist ผ่าน Smart TV เพื่อแสดงยังสถานประกอบการของท่านได้ พนักงานของท่านจะได้เตรียมความพร้อมในด้านการต้อนรับลูกค้า</a:t>
            </a:r>
            <a:endParaRPr sz="1600"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180" name="Google Shape;180;p21"/>
          <p:cNvGrpSpPr/>
          <p:nvPr/>
        </p:nvGrpSpPr>
        <p:grpSpPr>
          <a:xfrm>
            <a:off x="518096" y="300725"/>
            <a:ext cx="2796636" cy="1318500"/>
            <a:chOff x="2517350" y="197500"/>
            <a:chExt cx="2283900" cy="1318500"/>
          </a:xfrm>
        </p:grpSpPr>
        <p:sp>
          <p:nvSpPr>
            <p:cNvPr id="181" name="Google Shape;181;p21"/>
            <p:cNvSpPr/>
            <p:nvPr/>
          </p:nvSpPr>
          <p:spPr>
            <a:xfrm>
              <a:off x="2517350" y="263200"/>
              <a:ext cx="2283900" cy="607500"/>
            </a:xfrm>
            <a:prstGeom prst="roundRect">
              <a:avLst>
                <a:gd fmla="val 50000" name="adj"/>
              </a:avLst>
            </a:prstGeom>
            <a:solidFill>
              <a:srgbClr val="1C458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1"/>
            <p:cNvSpPr txBox="1"/>
            <p:nvPr/>
          </p:nvSpPr>
          <p:spPr>
            <a:xfrm>
              <a:off x="2714487" y="197500"/>
              <a:ext cx="2046600" cy="131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b="1" lang="th" sz="18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rPr>
                <a:t>Booking Queue with Waiting List Support</a:t>
              </a:r>
              <a:endParaRPr b="1" sz="1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0" lvl="0" marL="0" rtl="0" algn="l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  <a:p>
              <a:pPr indent="0" lvl="0" marL="0" rtl="0" algn="l">
                <a:spcBef>
                  <a:spcPts val="100"/>
                </a:spcBef>
                <a:spcAft>
                  <a:spcPts val="10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375" y="1263088"/>
            <a:ext cx="4132900" cy="30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/>
          <p:nvPr/>
        </p:nvSpPr>
        <p:spPr>
          <a:xfrm>
            <a:off x="0" y="4881600"/>
            <a:ext cx="9144000" cy="6075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