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Kanit SemiBold"/>
      <p:regular r:id="rId20"/>
      <p:bold r:id="rId21"/>
      <p:italic r:id="rId22"/>
      <p:boldItalic r:id="rId23"/>
    </p:embeddedFont>
    <p:embeddedFont>
      <p:font typeface="Kanit Light"/>
      <p:regular r:id="rId24"/>
      <p:bold r:id="rId25"/>
      <p:italic r:id="rId26"/>
      <p:boldItalic r:id="rId27"/>
    </p:embeddedFont>
    <p:embeddedFont>
      <p:font typeface="Kani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2" roundtripDataSignature="AMtx7miyMnYQguBXP1arDVn3XcDnaYsI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nitSemiBold-regular.fntdata"/><Relationship Id="rId22" Type="http://schemas.openxmlformats.org/officeDocument/2006/relationships/font" Target="fonts/KanitSemiBold-italic.fntdata"/><Relationship Id="rId21" Type="http://schemas.openxmlformats.org/officeDocument/2006/relationships/font" Target="fonts/KanitSemiBold-bold.fntdata"/><Relationship Id="rId24" Type="http://schemas.openxmlformats.org/officeDocument/2006/relationships/font" Target="fonts/KanitLight-regular.fntdata"/><Relationship Id="rId23" Type="http://schemas.openxmlformats.org/officeDocument/2006/relationships/font" Target="fonts/Kanit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KanitLight-italic.fntdata"/><Relationship Id="rId25" Type="http://schemas.openxmlformats.org/officeDocument/2006/relationships/font" Target="fonts/KanitLight-bold.fntdata"/><Relationship Id="rId28" Type="http://schemas.openxmlformats.org/officeDocument/2006/relationships/font" Target="fonts/Kanit-regular.fntdata"/><Relationship Id="rId27" Type="http://schemas.openxmlformats.org/officeDocument/2006/relationships/font" Target="fonts/Kanit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ani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Kanit-boldItalic.fntdata"/><Relationship Id="rId30" Type="http://schemas.openxmlformats.org/officeDocument/2006/relationships/font" Target="fonts/Kani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8f820f65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328f820f65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0" Type="http://schemas.openxmlformats.org/officeDocument/2006/relationships/image" Target="../media/image3.png"/><Relationship Id="rId9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slide" Target="/ppt/slides/slide8.xml"/><Relationship Id="rId9" Type="http://schemas.openxmlformats.org/officeDocument/2006/relationships/slide" Target="/ppt/slides/slide7.xml"/><Relationship Id="rId5" Type="http://schemas.openxmlformats.org/officeDocument/2006/relationships/slide" Target="/ppt/slides/slide9.xml"/><Relationship Id="rId6" Type="http://schemas.openxmlformats.org/officeDocument/2006/relationships/slide" Target="/ppt/slides/slide10.xml"/><Relationship Id="rId7" Type="http://schemas.openxmlformats.org/officeDocument/2006/relationships/slide" Target="/ppt/slides/slide11.xml"/><Relationship Id="rId8" Type="http://schemas.openxmlformats.org/officeDocument/2006/relationships/slide" Target="/ppt/slides/slide1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328f820f65e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0687" y="1617348"/>
            <a:ext cx="3864226" cy="1059250"/>
          </a:xfrm>
          <a:prstGeom prst="rect">
            <a:avLst/>
          </a:prstGeom>
          <a:noFill/>
          <a:ln>
            <a:noFill/>
          </a:ln>
          <a:effectLst>
            <a:outerShdw rotWithShape="0" algn="bl" dist="28575">
              <a:schemeClr val="lt1"/>
            </a:outerShdw>
          </a:effectLst>
        </p:spPr>
      </p:pic>
      <p:sp>
        <p:nvSpPr>
          <p:cNvPr id="55" name="Google Shape;55;g328f820f65e_0_35"/>
          <p:cNvSpPr/>
          <p:nvPr/>
        </p:nvSpPr>
        <p:spPr>
          <a:xfrm>
            <a:off x="4378500" y="2910700"/>
            <a:ext cx="3828600" cy="6075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328f820f65e_0_35"/>
          <p:cNvSpPr txBox="1"/>
          <p:nvPr/>
        </p:nvSpPr>
        <p:spPr>
          <a:xfrm>
            <a:off x="4792800" y="2902750"/>
            <a:ext cx="3000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375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b="1" i="0" lang="th" sz="2850" u="none" cap="none" strike="noStrike">
                <a:solidFill>
                  <a:srgbClr val="1C4587"/>
                </a:solidFill>
                <a:latin typeface="Kanit"/>
                <a:ea typeface="Kanit"/>
                <a:cs typeface="Kanit"/>
                <a:sym typeface="Kanit"/>
              </a:rPr>
              <a:t>ระบบการจอง</a:t>
            </a:r>
            <a:endParaRPr b="1" i="0" sz="2850" u="none" cap="none" strike="noStrike">
              <a:solidFill>
                <a:srgbClr val="1C4587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57" name="Google Shape;57;g328f820f65e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25" y="381125"/>
            <a:ext cx="3967300" cy="42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/>
        </p:nvSpPr>
        <p:spPr>
          <a:xfrm>
            <a:off x="563075" y="1740588"/>
            <a:ext cx="415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th" sz="1600" u="none" cap="none" strike="noStrike">
                <a:solidFill>
                  <a:srgbClr val="564C4C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รองรับการชำระเงินผ่านระบบ Payment Gateway สามารถเชื่อมต่อระบบ Booking X ไปยัง Payment Gateway ได้หลายรูปแบบ อาทิเช่น 2C2P, KSher, GB Primepay, QR Payment และ Credit Card จากทุกธนาคาร ในกรณีที่ท่านต้องการ ให้ลูกค้าของท่านชำระเงินล่วงหน้า</a:t>
            </a:r>
            <a:endParaRPr b="0" i="0" sz="1600" u="none" cap="none" strike="noStrike">
              <a:solidFill>
                <a:srgbClr val="000000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190" name="Google Shape;190;p10"/>
          <p:cNvGrpSpPr/>
          <p:nvPr/>
        </p:nvGrpSpPr>
        <p:grpSpPr>
          <a:xfrm>
            <a:off x="518096" y="366425"/>
            <a:ext cx="2796636" cy="607500"/>
            <a:chOff x="2517350" y="263200"/>
            <a:chExt cx="2283900" cy="607500"/>
          </a:xfrm>
        </p:grpSpPr>
        <p:sp>
          <p:nvSpPr>
            <p:cNvPr id="191" name="Google Shape;191;p10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0"/>
            <p:cNvSpPr txBox="1"/>
            <p:nvPr/>
          </p:nvSpPr>
          <p:spPr>
            <a:xfrm>
              <a:off x="2719660" y="336100"/>
              <a:ext cx="1895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th" sz="18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Payment Gateway</a:t>
              </a:r>
              <a:endParaRPr b="1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pic>
        <p:nvPicPr>
          <p:cNvPr id="193" name="Google Shape;19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8700" y="1192263"/>
            <a:ext cx="3859551" cy="2758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/>
          <p:nvPr/>
        </p:nvSpPr>
        <p:spPr>
          <a:xfrm>
            <a:off x="0" y="4881600"/>
            <a:ext cx="9144000" cy="6075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/>
        </p:nvSpPr>
        <p:spPr>
          <a:xfrm>
            <a:off x="563075" y="1641888"/>
            <a:ext cx="41559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th" sz="1600" u="none" cap="none" strike="noStrike">
                <a:solidFill>
                  <a:srgbClr val="564C4C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มีระบบบหลังบ้านให้ท่านใช้งาน สามารถอัพเดตข้อมูลได้ตลอดเวลา ไม่ว่าจะเป็น การตั้งค่าเวลาในการเปิดให้ทำรายการจอง เวลาเปิด - ปิดของร้านค้า  ตั้งค่ากะ (shift) ตั้งค่าวันหยุด (dayoff) การยกเลิกรายการจอง เป็นต้น และสามารถแก้ไขข้อมูลการจองได้ ในกรณีที่ลูกค้ากรอกข้อมูลผิดหรือต้องการเปลี่ยนวันที่และเวลาในการจอง และอื่นๆ อีกมากมาย</a:t>
            </a:r>
            <a:endParaRPr b="0" i="0" sz="1600" u="none" cap="none" strike="noStrike">
              <a:solidFill>
                <a:srgbClr val="000000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200" name="Google Shape;200;p11"/>
          <p:cNvGrpSpPr/>
          <p:nvPr/>
        </p:nvGrpSpPr>
        <p:grpSpPr>
          <a:xfrm>
            <a:off x="518096" y="366425"/>
            <a:ext cx="2796636" cy="607500"/>
            <a:chOff x="2517350" y="263200"/>
            <a:chExt cx="2283900" cy="607500"/>
          </a:xfrm>
        </p:grpSpPr>
        <p:sp>
          <p:nvSpPr>
            <p:cNvPr id="201" name="Google Shape;201;p11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1"/>
            <p:cNvSpPr txBox="1"/>
            <p:nvPr/>
          </p:nvSpPr>
          <p:spPr>
            <a:xfrm>
              <a:off x="2719660" y="336100"/>
              <a:ext cx="1895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th" sz="18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Back Office</a:t>
              </a:r>
              <a:endParaRPr b="1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1825" y="973913"/>
            <a:ext cx="3542325" cy="354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1"/>
          <p:cNvSpPr/>
          <p:nvPr/>
        </p:nvSpPr>
        <p:spPr>
          <a:xfrm>
            <a:off x="0" y="4881600"/>
            <a:ext cx="9144000" cy="6075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/>
        </p:nvSpPr>
        <p:spPr>
          <a:xfrm>
            <a:off x="563075" y="1822438"/>
            <a:ext cx="4155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th" sz="1600" u="none" cap="none" strike="noStrike">
                <a:solidFill>
                  <a:srgbClr val="564C4C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สนับสนุนการเชื่อมต่อเข้ากับ Google Calendar ได้โดยตรง สะดวก ในการแชร์ข้อมูล สำหรับองค์กรที่ใช้ Google Calendar เป็นประจำอยู่ หรือ ต้องการนำข้อมูลไปใช้ในระบบอื่นของ Google ผ่าน Calendar ก็จะยิ่งง่ายมากขึ้น</a:t>
            </a:r>
            <a:endParaRPr b="0" i="0" sz="1600" u="none" cap="none" strike="noStrike">
              <a:solidFill>
                <a:srgbClr val="000000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210" name="Google Shape;210;p12"/>
          <p:cNvGrpSpPr/>
          <p:nvPr/>
        </p:nvGrpSpPr>
        <p:grpSpPr>
          <a:xfrm>
            <a:off x="518096" y="309475"/>
            <a:ext cx="2796636" cy="738900"/>
            <a:chOff x="2517350" y="206250"/>
            <a:chExt cx="2283900" cy="738900"/>
          </a:xfrm>
        </p:grpSpPr>
        <p:sp>
          <p:nvSpPr>
            <p:cNvPr id="211" name="Google Shape;211;p12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2"/>
            <p:cNvSpPr txBox="1"/>
            <p:nvPr/>
          </p:nvSpPr>
          <p:spPr>
            <a:xfrm>
              <a:off x="2711595" y="206250"/>
              <a:ext cx="1895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th" sz="18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Google Calendar Support</a:t>
              </a:r>
              <a:endParaRPr b="1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650" y="870550"/>
            <a:ext cx="3319800" cy="33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2"/>
          <p:cNvSpPr/>
          <p:nvPr/>
        </p:nvSpPr>
        <p:spPr>
          <a:xfrm>
            <a:off x="0" y="4881600"/>
            <a:ext cx="9144000" cy="6075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/>
          <p:nvPr/>
        </p:nvSpPr>
        <p:spPr>
          <a:xfrm>
            <a:off x="375900" y="1242575"/>
            <a:ext cx="2483100" cy="320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E73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3"/>
          <p:cNvSpPr txBox="1"/>
          <p:nvPr/>
        </p:nvSpPr>
        <p:spPr>
          <a:xfrm>
            <a:off x="375902" y="1242575"/>
            <a:ext cx="2483100" cy="480300"/>
          </a:xfrm>
          <a:prstGeom prst="rect">
            <a:avLst/>
          </a:prstGeom>
          <a:solidFill>
            <a:srgbClr val="1E73BE"/>
          </a:solidFill>
          <a:ln cap="flat" cmpd="sng" w="9525">
            <a:solidFill>
              <a:srgbClr val="1E73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h" sz="2400" u="none" cap="none" strike="noStrik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แผนเช่ารายเดือน</a:t>
            </a:r>
            <a:endParaRPr b="1" i="0" sz="2400" u="none" cap="none" strike="noStrik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21" name="Google Shape;221;p13"/>
          <p:cNvSpPr txBox="1"/>
          <p:nvPr/>
        </p:nvSpPr>
        <p:spPr>
          <a:xfrm>
            <a:off x="375900" y="2367537"/>
            <a:ext cx="2483100" cy="20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b="0" i="0" lang="th" sz="1200" u="none" cap="none" strike="noStrike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ฟีเจอร์เต็มรูปแบบ</a:t>
            </a:r>
            <a:endParaRPr b="0" i="0" sz="1200" u="none" cap="none" strike="noStrike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b="0" i="0" lang="th" sz="1200" u="none" cap="none" strike="noStrike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การเข้าถึงไม่จำกัด</a:t>
            </a:r>
            <a:endParaRPr b="0" i="0" sz="1200" u="none" cap="none" strike="noStrike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b="0" i="0" lang="th" sz="1200" u="none" cap="none" strike="noStrike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อัพเดทสม่ำเสมอ</a:t>
            </a:r>
            <a:endParaRPr b="0" i="0" sz="1200" u="none" cap="none" strike="noStrike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b="0" i="0" lang="th" sz="1200" u="none" cap="none" strike="noStrike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ไม่มีสัญญาผูกมัด จ่ายก่อนใช้</a:t>
            </a:r>
            <a:endParaRPr b="0" i="0" sz="1200" u="none" cap="none" strike="noStrike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b="0" i="0" lang="th" sz="1200" u="none" cap="none" strike="noStrike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ระบบ Cloud Server + SaaS</a:t>
            </a:r>
            <a:endParaRPr b="0" i="0" sz="1200" u="none" cap="none" strike="noStrike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b="0" i="0" lang="th" sz="1200" u="none" cap="none" strike="noStrike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มีบริการหลังการขายแบบมาตรฐาน</a:t>
            </a:r>
            <a:endParaRPr b="0" i="0" sz="1200" u="none" cap="none" strike="noStrike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22" name="Google Shape;222;p13"/>
          <p:cNvSpPr txBox="1"/>
          <p:nvPr/>
        </p:nvSpPr>
        <p:spPr>
          <a:xfrm>
            <a:off x="368850" y="1814341"/>
            <a:ext cx="249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h" sz="1800" u="none" cap="none" strike="noStrike">
                <a:solidFill>
                  <a:srgbClr val="1C4587"/>
                </a:solidFill>
                <a:latin typeface="Kanit SemiBold"/>
                <a:ea typeface="Kanit SemiBold"/>
                <a:cs typeface="Kanit SemiBold"/>
                <a:sym typeface="Kanit SemiBold"/>
              </a:rPr>
              <a:t>฿</a:t>
            </a:r>
            <a:r>
              <a:rPr lang="th" sz="1800">
                <a:solidFill>
                  <a:srgbClr val="1C4587"/>
                </a:solidFill>
                <a:latin typeface="Kanit SemiBold"/>
                <a:ea typeface="Kanit SemiBold"/>
                <a:cs typeface="Kanit SemiBold"/>
                <a:sym typeface="Kanit SemiBold"/>
              </a:rPr>
              <a:t>10</a:t>
            </a:r>
            <a:r>
              <a:rPr b="0" i="0" lang="th" sz="1800" u="none" cap="none" strike="noStrike">
                <a:solidFill>
                  <a:srgbClr val="1C4587"/>
                </a:solidFill>
                <a:latin typeface="Kanit SemiBold"/>
                <a:ea typeface="Kanit SemiBold"/>
                <a:cs typeface="Kanit SemiBold"/>
                <a:sym typeface="Kanit SemiBold"/>
              </a:rPr>
              <a:t>00/เดือน</a:t>
            </a:r>
            <a:endParaRPr b="0" i="0" sz="1800" u="none" cap="none" strike="noStrike">
              <a:solidFill>
                <a:srgbClr val="1C4587"/>
              </a:solidFill>
              <a:latin typeface="Kanit SemiBold"/>
              <a:ea typeface="Kanit SemiBold"/>
              <a:cs typeface="Kanit SemiBold"/>
              <a:sym typeface="Kanit SemiBold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3330949" y="1242575"/>
            <a:ext cx="2483100" cy="320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E73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3330952" y="1242575"/>
            <a:ext cx="2483100" cy="480300"/>
          </a:xfrm>
          <a:prstGeom prst="rect">
            <a:avLst/>
          </a:prstGeom>
          <a:solidFill>
            <a:srgbClr val="1E73BE"/>
          </a:solidFill>
          <a:ln cap="flat" cmpd="sng" w="9525">
            <a:solidFill>
              <a:srgbClr val="1E73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h" sz="2400" u="none" cap="none" strike="noStrik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แผนเช่ารายปี</a:t>
            </a:r>
            <a:endParaRPr b="1" i="0" sz="2400" u="none" cap="none" strike="noStrik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25" name="Google Shape;225;p13"/>
          <p:cNvSpPr txBox="1"/>
          <p:nvPr/>
        </p:nvSpPr>
        <p:spPr>
          <a:xfrm>
            <a:off x="3330949" y="1798292"/>
            <a:ext cx="249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h" sz="1800" u="none" cap="none" strike="noStrike">
                <a:solidFill>
                  <a:srgbClr val="1C4587"/>
                </a:solidFill>
                <a:latin typeface="Kanit SemiBold"/>
                <a:ea typeface="Kanit SemiBold"/>
                <a:cs typeface="Kanit SemiBold"/>
                <a:sym typeface="Kanit SemiBold"/>
              </a:rPr>
              <a:t>฿10,800/ปี</a:t>
            </a:r>
            <a:endParaRPr b="0" i="0" sz="1800" u="none" cap="none" strike="noStrike">
              <a:solidFill>
                <a:srgbClr val="1C4587"/>
              </a:solidFill>
              <a:latin typeface="Kanit SemiBold"/>
              <a:ea typeface="Kanit SemiBold"/>
              <a:cs typeface="Kanit SemiBold"/>
              <a:sym typeface="Kanit SemiBold"/>
            </a:endParaRPr>
          </a:p>
        </p:txBody>
      </p:sp>
      <p:sp>
        <p:nvSpPr>
          <p:cNvPr id="226" name="Google Shape;226;p13"/>
          <p:cNvSpPr txBox="1"/>
          <p:nvPr/>
        </p:nvSpPr>
        <p:spPr>
          <a:xfrm>
            <a:off x="3330949" y="2367537"/>
            <a:ext cx="2483100" cy="18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b="0" i="0" lang="th" sz="1200" u="none" cap="none" strike="noStrike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ฟีเจอร์เต็มรูปแบบ</a:t>
            </a:r>
            <a:endParaRPr b="0" i="0" sz="1200" u="none" cap="none" strike="noStrike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b="0" i="0" lang="th" sz="1200" u="none" cap="none" strike="noStrike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การเข้าถึงไม่จำกัด</a:t>
            </a:r>
            <a:endParaRPr b="0" i="0" sz="1200" u="none" cap="none" strike="noStrike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b="0" i="0" lang="th" sz="1200" u="none" cap="none" strike="noStrike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อัพเดทสม่ำเสมอ</a:t>
            </a:r>
            <a:endParaRPr b="0" i="0" sz="1200" u="none" cap="none" strike="noStrike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b="0" i="0" lang="th" sz="1200" u="none" cap="none" strike="noStrike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ไม่มีสัญญาผูกมัด จ่ายก่อนใช้</a:t>
            </a:r>
            <a:endParaRPr b="0" i="0" sz="1200" u="none" cap="none" strike="noStrike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b="0" i="0" lang="th" sz="1200" u="none" cap="none" strike="noStrike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ระบบ Cloud Server + SaaS</a:t>
            </a:r>
            <a:endParaRPr b="0" i="0" sz="1200" u="none" cap="none" strike="noStrike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b="0" i="0" lang="th" sz="1200" u="none" cap="none" strike="noStrike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มีบริการหลังการขายแบบมาตรฐา</a:t>
            </a:r>
            <a:r>
              <a:rPr lang="th" sz="1200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น</a:t>
            </a:r>
            <a:endParaRPr sz="1200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ราคาลดแล้ว 10%</a:t>
            </a:r>
            <a:endParaRPr sz="1200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227" name="Google Shape;227;p13"/>
          <p:cNvGrpSpPr/>
          <p:nvPr/>
        </p:nvGrpSpPr>
        <p:grpSpPr>
          <a:xfrm>
            <a:off x="518275" y="346925"/>
            <a:ext cx="3359379" cy="646500"/>
            <a:chOff x="2517347" y="243700"/>
            <a:chExt cx="1720200" cy="646500"/>
          </a:xfrm>
        </p:grpSpPr>
        <p:sp>
          <p:nvSpPr>
            <p:cNvPr id="228" name="Google Shape;228;p13"/>
            <p:cNvSpPr/>
            <p:nvPr/>
          </p:nvSpPr>
          <p:spPr>
            <a:xfrm>
              <a:off x="2517347" y="263200"/>
              <a:ext cx="1720200" cy="6075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3"/>
            <p:cNvSpPr txBox="1"/>
            <p:nvPr/>
          </p:nvSpPr>
          <p:spPr>
            <a:xfrm>
              <a:off x="2517347" y="243700"/>
              <a:ext cx="17202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th" sz="3000" u="none" cap="none" strike="noStrike">
                  <a:solidFill>
                    <a:srgbClr val="1C4587"/>
                  </a:solidFill>
                  <a:latin typeface="Kanit"/>
                  <a:ea typeface="Kanit"/>
                  <a:cs typeface="Kanit"/>
                  <a:sym typeface="Kanit"/>
                </a:rPr>
                <a:t>Pricing Plan</a:t>
              </a:r>
              <a:endParaRPr b="1" i="0" sz="3000" u="none" cap="none" strike="noStrike">
                <a:solidFill>
                  <a:srgbClr val="1C4587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sp>
        <p:nvSpPr>
          <p:cNvPr id="230" name="Google Shape;230;p13"/>
          <p:cNvSpPr/>
          <p:nvPr/>
        </p:nvSpPr>
        <p:spPr>
          <a:xfrm>
            <a:off x="6230125" y="1191525"/>
            <a:ext cx="2641800" cy="3211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E73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6230128" y="1191525"/>
            <a:ext cx="2641800" cy="480300"/>
          </a:xfrm>
          <a:prstGeom prst="rect">
            <a:avLst/>
          </a:prstGeom>
          <a:solidFill>
            <a:srgbClr val="1E73BE"/>
          </a:solidFill>
          <a:ln cap="flat" cmpd="sng" w="9525">
            <a:solidFill>
              <a:srgbClr val="1E73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h" sz="2400" u="none" cap="none" strike="noStrik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แผน O</a:t>
            </a:r>
            <a:r>
              <a:rPr b="1" lang="th" sz="24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n Premise</a:t>
            </a:r>
            <a:endParaRPr b="1" sz="24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32" name="Google Shape;232;p13"/>
          <p:cNvSpPr txBox="1"/>
          <p:nvPr/>
        </p:nvSpPr>
        <p:spPr>
          <a:xfrm>
            <a:off x="6077725" y="2397225"/>
            <a:ext cx="27465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ติดตั้งบน Infrastructure ของลูกค้าเอง</a:t>
            </a:r>
            <a:endParaRPr sz="12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ควบคุมได้ทั้งหมด</a:t>
            </a:r>
            <a:endParaRPr sz="12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สามารถตั้งค่าความปลอดภัยได้เอง</a:t>
            </a:r>
            <a:endParaRPr sz="12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ฟีเจอร์เต็มรูปแบบ</a:t>
            </a:r>
            <a:endParaRPr sz="12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การเข้าถึงไม่จำกัด</a:t>
            </a:r>
            <a:endParaRPr sz="12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อัพเดทสม่ำเสมอ</a:t>
            </a:r>
            <a:endParaRPr sz="12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มีบริการหลังการขายแบบมาตรฐาน</a:t>
            </a:r>
            <a:endParaRPr i="0" sz="1200" u="none" cap="none" strike="noStrike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33" name="Google Shape;233;p13"/>
          <p:cNvSpPr txBox="1"/>
          <p:nvPr/>
        </p:nvSpPr>
        <p:spPr>
          <a:xfrm>
            <a:off x="6222625" y="1581075"/>
            <a:ext cx="265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h" sz="2200" u="none" cap="none" strike="noStrike">
                <a:solidFill>
                  <a:srgbClr val="1C4587"/>
                </a:solidFill>
                <a:latin typeface="Kanit SemiBold"/>
                <a:ea typeface="Kanit SemiBold"/>
                <a:cs typeface="Kanit SemiBold"/>
                <a:sym typeface="Kanit SemiBold"/>
              </a:rPr>
              <a:t>Call </a:t>
            </a:r>
            <a:endParaRPr sz="2200">
              <a:solidFill>
                <a:srgbClr val="1C4587"/>
              </a:solidFill>
              <a:latin typeface="Kanit SemiBold"/>
              <a:ea typeface="Kanit SemiBold"/>
              <a:cs typeface="Kanit SemiBold"/>
              <a:sym typeface="Kanit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4"/>
          <p:cNvGrpSpPr/>
          <p:nvPr/>
        </p:nvGrpSpPr>
        <p:grpSpPr>
          <a:xfrm>
            <a:off x="494549" y="173900"/>
            <a:ext cx="3359379" cy="646500"/>
            <a:chOff x="2517347" y="243700"/>
            <a:chExt cx="1720200" cy="646500"/>
          </a:xfrm>
        </p:grpSpPr>
        <p:sp>
          <p:nvSpPr>
            <p:cNvPr id="239" name="Google Shape;239;p14"/>
            <p:cNvSpPr/>
            <p:nvPr/>
          </p:nvSpPr>
          <p:spPr>
            <a:xfrm>
              <a:off x="2517347" y="263200"/>
              <a:ext cx="1720200" cy="6075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4"/>
            <p:cNvSpPr txBox="1"/>
            <p:nvPr/>
          </p:nvSpPr>
          <p:spPr>
            <a:xfrm>
              <a:off x="2517347" y="243700"/>
              <a:ext cx="17202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th" sz="3000" u="none" cap="none" strike="noStrike">
                  <a:solidFill>
                    <a:srgbClr val="1C4587"/>
                  </a:solidFill>
                  <a:latin typeface="Kanit"/>
                  <a:ea typeface="Kanit"/>
                  <a:cs typeface="Kanit"/>
                  <a:sym typeface="Kanit"/>
                </a:rPr>
                <a:t>Pricing Plan</a:t>
              </a:r>
              <a:endParaRPr b="1" i="0" sz="3000" u="none" cap="none" strike="noStrike">
                <a:solidFill>
                  <a:srgbClr val="1C4587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sp>
        <p:nvSpPr>
          <p:cNvPr id="241" name="Google Shape;241;p14"/>
          <p:cNvSpPr/>
          <p:nvPr/>
        </p:nvSpPr>
        <p:spPr>
          <a:xfrm>
            <a:off x="494550" y="960150"/>
            <a:ext cx="8154900" cy="3986700"/>
          </a:xfrm>
          <a:prstGeom prst="roundRect">
            <a:avLst>
              <a:gd fmla="val 8892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th" sz="1200" u="none" cap="none" strike="noStrike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Options เสริม</a:t>
            </a:r>
            <a:endParaRPr b="0" i="0" sz="1200" u="none" cap="none" strike="noStrike">
              <a:solidFill>
                <a:srgbClr val="FF0000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b="0" i="0" lang="th" sz="1100" u="none" cap="none" strike="noStrike">
                <a:solidFill>
                  <a:srgbClr val="2D3748"/>
                </a:solidFill>
                <a:latin typeface="Kanit"/>
                <a:ea typeface="Kanit"/>
                <a:cs typeface="Kanit"/>
                <a:sym typeface="Kanit"/>
              </a:rPr>
              <a:t>Singapore Servers: 300 THB/mo.</a:t>
            </a:r>
            <a:endParaRPr b="0" i="0" sz="1100" u="none" cap="none" strike="noStrike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b="0" i="0" lang="th" sz="1100" u="none" cap="none" strike="noStrike">
                <a:solidFill>
                  <a:srgbClr val="2D3748"/>
                </a:solidFill>
                <a:latin typeface="Kanit"/>
                <a:ea typeface="Kanit"/>
                <a:cs typeface="Kanit"/>
                <a:sym typeface="Kanit"/>
              </a:rPr>
              <a:t>Load Balancing*: 500 THB/mo.</a:t>
            </a:r>
            <a:endParaRPr b="0" i="0" sz="1100" u="none" cap="none" strike="noStrike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b="0" i="0" lang="th" sz="1100" u="none" cap="none" strike="noStrike">
                <a:solidFill>
                  <a:srgbClr val="2D3748"/>
                </a:solidFill>
                <a:latin typeface="Kanit"/>
                <a:ea typeface="Kanit"/>
                <a:cs typeface="Kanit"/>
                <a:sym typeface="Kanit"/>
              </a:rPr>
              <a:t>Dedicated Container: 1000 THB/VM/mo.</a:t>
            </a:r>
            <a:endParaRPr b="0" i="0" sz="1100" u="none" cap="none" strike="noStrike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b="0" i="0" lang="th" sz="1100" u="none" cap="none" strike="noStrike">
                <a:solidFill>
                  <a:srgbClr val="2D3748"/>
                </a:solidFill>
                <a:latin typeface="Kanit"/>
                <a:ea typeface="Kanit"/>
                <a:cs typeface="Kanit"/>
                <a:sym typeface="Kanit"/>
              </a:rPr>
              <a:t>Your own domain name/sub domain: 2000 THB (one time setup fee)</a:t>
            </a:r>
            <a:endParaRPr b="0" i="0" sz="1100" u="none" cap="none" strike="noStrike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th" sz="1200" u="none" cap="none" strike="noStrike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**เงื่อนไข**</a:t>
            </a:r>
            <a:endParaRPr b="0" i="0" sz="1200" u="none" cap="none" strike="noStrike">
              <a:solidFill>
                <a:srgbClr val="FF0000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lang="th" sz="1100">
                <a:solidFill>
                  <a:schemeClr val="dk1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แผนเช่ารายเดือน จ่ายขั้นต่ำสำหรับครั้งแรก ขั้นต่ำ 6 เดือน หลังครบกำหนดจ่ายครั้งต่อไป เป็นรายเดือน ที่ราคาต่อเดือนคือ 1000 บาท (booking) / 1,200 บาท (queueing)</a:t>
            </a:r>
            <a:endParaRPr i="0" sz="1100" u="none" cap="none" strike="noStrike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lang="th" sz="1100">
                <a:solidFill>
                  <a:schemeClr val="dk1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ระบบ BookingX หากใช้ (Subdomain ของลูกค้าเอง) คิดค่าบริการ ในการ Setup 500THB จ่ายเพียงครั้งเดียวเท่านั้น (one-time charge)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lang="th" sz="1100">
                <a:solidFill>
                  <a:schemeClr val="dk1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แผนเช่ารายปี จ่ายยอดชำระก่อนการใช้งานในราคาพิเศษรับส่วนลด 10% จากราคารายเดือน สามารถใช้งานระบบได้ในระยะเวลา 1 ปี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200"/>
              <a:buFont typeface="Kanit"/>
              <a:buChar char="●"/>
            </a:pPr>
            <a:r>
              <a:rPr lang="th" sz="1100">
                <a:solidFill>
                  <a:schemeClr val="dk1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แผนการขายแบบ On Premise (ติดตั้งใช้งานเองภายใน infrastructure ขององค์กรท่านเอง ) ซึ่งหากท่านต้องการบริการดังกล่าว ท่านสามารถติดต่อเซลล์ของเราได้ที่ sales@avesta.co.th หรือ โทรศัพท์ 085-553-5435 : คุณสุรสิทธิ์ </a:t>
            </a:r>
            <a:r>
              <a:rPr lang="th" sz="1200">
                <a:solidFill>
                  <a:schemeClr val="dk1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th" sz="1200" u="none" cap="none" strike="noStrike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หมายเหตุ :</a:t>
            </a:r>
            <a:endParaRPr b="0" i="0" sz="1200" u="none" cap="none" strike="noStrike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b="0" i="0" lang="th" sz="1100" u="none" cap="none" strike="noStrike">
                <a:solidFill>
                  <a:srgbClr val="2D3748"/>
                </a:solidFill>
                <a:latin typeface="Kanit"/>
                <a:ea typeface="Kanit"/>
                <a:cs typeface="Kanit"/>
                <a:sym typeface="Kanit"/>
              </a:rPr>
              <a:t>Load Balancing ปัจจุบันมีให้เลือกใช้เฉพาะ data center ของเราเอง (Available in our managed Thailand IDC only)</a:t>
            </a:r>
            <a:endParaRPr b="0" i="0" sz="1100" u="none" cap="none" strike="noStrike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b="0" i="0" lang="th" sz="1100" u="none" cap="none" strike="noStrike">
                <a:solidFill>
                  <a:srgbClr val="2D3748"/>
                </a:solidFill>
                <a:latin typeface="Kanit"/>
                <a:ea typeface="Kanit"/>
                <a:cs typeface="Kanit"/>
                <a:sym typeface="Kanit"/>
              </a:rPr>
              <a:t>Dedicated Container หมายถึง มีเพียงท่านหรือองค์กรของท่านเท่านั้นที่เข้าถึง VM ตัวที่เป็น application Server ได้ โดยค่า default คือ Application Server จะรวม Database Server ด้วย แต่ท่านมี option ที่จะเพิ่มได้ โดยมีค่าใช้จ่าย 1000THB/VM</a:t>
            </a:r>
            <a:endParaRPr b="0" i="0" sz="1100" u="none" cap="none" strike="noStrike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lang="th" sz="1100">
                <a:solidFill>
                  <a:schemeClr val="dk1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มาตรฐาน ISO 27001, SOC, PCI-DSS มีให้เลือก สำหรับ Singapore Data Center</a:t>
            </a:r>
            <a:endParaRPr sz="1100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977" y="396350"/>
            <a:ext cx="3217926" cy="882075"/>
          </a:xfrm>
          <a:prstGeom prst="rect">
            <a:avLst/>
          </a:prstGeom>
          <a:noFill/>
          <a:ln>
            <a:noFill/>
          </a:ln>
          <a:effectLst>
            <a:outerShdw rotWithShape="0" algn="bl" dist="28575">
              <a:schemeClr val="lt1"/>
            </a:outerShdw>
          </a:effectLst>
        </p:spPr>
      </p:pic>
      <p:sp>
        <p:nvSpPr>
          <p:cNvPr id="63" name="Google Shape;63;p2"/>
          <p:cNvSpPr txBox="1"/>
          <p:nvPr/>
        </p:nvSpPr>
        <p:spPr>
          <a:xfrm>
            <a:off x="525900" y="1719450"/>
            <a:ext cx="4104300" cy="10158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h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ระบบการจองโต๊ะ ห้อง และการบริการสำหรับร้านอาหาร ที่พัก ร้านคาราโอเกะนวดแผนไทย สปา รักษา คลินิก ฯลฯ</a:t>
            </a:r>
            <a:endParaRPr b="0" i="0" sz="1800" u="none" cap="none" strike="noStrike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525900" y="2891275"/>
            <a:ext cx="4104300" cy="15699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th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BookingX</a:t>
            </a:r>
            <a:r>
              <a:rPr b="0" i="0" lang="th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 จะช่วยเปลี่ยนวิธีการรับจองแบบเดิม ๆ ให้เป็นวิธีที่ง่ายและความสะดวกมากขึ้น พร้อมทั้งจัดระเบียบข้อมูลได้อย่างมีประสิทธิภาพ เพิ่มระดับความเป็นมืออาชีพของธุรกิจ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 b="1456" l="0" r="0" t="1456"/>
          <a:stretch/>
        </p:blipFill>
        <p:spPr>
          <a:xfrm>
            <a:off x="4630200" y="1517900"/>
            <a:ext cx="4239600" cy="275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5425" y="152400"/>
            <a:ext cx="3225900" cy="4838700"/>
          </a:xfrm>
          <a:prstGeom prst="round2Diag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sp>
        <p:nvSpPr>
          <p:cNvPr id="71" name="Google Shape;71;p3"/>
          <p:cNvSpPr txBox="1"/>
          <p:nvPr/>
        </p:nvSpPr>
        <p:spPr>
          <a:xfrm>
            <a:off x="521025" y="829675"/>
            <a:ext cx="337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th" sz="2200" u="none" cap="none" strike="noStrike">
                <a:solidFill>
                  <a:srgbClr val="000000"/>
                </a:solidFill>
                <a:latin typeface="Kanit"/>
                <a:ea typeface="Kanit"/>
                <a:cs typeface="Kanit"/>
                <a:sym typeface="Kanit"/>
              </a:rPr>
              <a:t>ทำไมต้องเลือก</a:t>
            </a:r>
            <a:endParaRPr b="1" i="0" sz="2200" u="none" cap="none" strike="noStrike">
              <a:solidFill>
                <a:srgbClr val="000000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808525" y="1711625"/>
            <a:ext cx="41508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nit Light"/>
              <a:buChar char="●"/>
            </a:pPr>
            <a:r>
              <a:rPr b="0" i="0" lang="th" sz="1600" u="none" cap="none" strike="noStrike">
                <a:solidFill>
                  <a:srgbClr val="000000"/>
                </a:solidFill>
                <a:latin typeface="Kanit Light"/>
                <a:ea typeface="Kanit Light"/>
                <a:cs typeface="Kanit Light"/>
                <a:sym typeface="Kanit Light"/>
              </a:rPr>
              <a:t>Template customize ได้ เช่นสี ตามที่ลูกค้าต้องการ</a:t>
            </a:r>
            <a:endParaRPr b="0" i="0" sz="1600" u="none" cap="none" strike="noStrike">
              <a:solidFill>
                <a:srgbClr val="000000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nit Light"/>
              <a:buChar char="●"/>
            </a:pPr>
            <a:r>
              <a:rPr b="0" i="0" lang="th" sz="1600" u="none" cap="none" strike="noStrike">
                <a:solidFill>
                  <a:srgbClr val="000000"/>
                </a:solidFill>
                <a:latin typeface="Kanit Light"/>
                <a:ea typeface="Kanit Light"/>
                <a:cs typeface="Kanit Light"/>
                <a:sym typeface="Kanit Light"/>
              </a:rPr>
              <a:t>Customer Extra fields ได้ เช่น ต้องการสอบถามข้อมูลเพิ่มเติม</a:t>
            </a:r>
            <a:endParaRPr b="0" i="0" sz="1600" u="none" cap="none" strike="noStrike">
              <a:solidFill>
                <a:srgbClr val="000000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nit Light"/>
              <a:buChar char="●"/>
            </a:pPr>
            <a:r>
              <a:rPr b="0" i="0" lang="th" sz="1600" u="none" cap="none" strike="noStrike">
                <a:solidFill>
                  <a:srgbClr val="000000"/>
                </a:solidFill>
                <a:latin typeface="Kanit Light"/>
                <a:ea typeface="Kanit Light"/>
                <a:cs typeface="Kanit Light"/>
                <a:sym typeface="Kanit Light"/>
              </a:rPr>
              <a:t>สนับสนุน Payment Gateway หลายตัว เช่น GBPrime Pay, KSHER</a:t>
            </a:r>
            <a:endParaRPr b="0" i="0" sz="1600" u="none" cap="none" strike="noStrike">
              <a:solidFill>
                <a:srgbClr val="000000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Kanit Light"/>
              <a:buChar char="●"/>
            </a:pPr>
            <a:r>
              <a:rPr b="0" i="0" lang="th" sz="1600" u="none" cap="none" strike="noStrike">
                <a:solidFill>
                  <a:srgbClr val="000000"/>
                </a:solidFill>
                <a:latin typeface="Kanit Light"/>
                <a:ea typeface="Kanit Light"/>
                <a:cs typeface="Kanit Light"/>
                <a:sym typeface="Kanit Light"/>
              </a:rPr>
              <a:t>ไม่มีการตั้ง limit ความสัมพันธ์ระหว่าง โต๊ะกับจำนวนที่รองรับได้</a:t>
            </a:r>
            <a:endParaRPr b="0" i="0" sz="1600" u="none" cap="none" strike="noStrike">
              <a:solidFill>
                <a:srgbClr val="000000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pic>
        <p:nvPicPr>
          <p:cNvPr id="73" name="Google Shape;7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1325" y="562700"/>
            <a:ext cx="2749749" cy="753750"/>
          </a:xfrm>
          <a:prstGeom prst="rect">
            <a:avLst/>
          </a:prstGeom>
          <a:noFill/>
          <a:ln>
            <a:noFill/>
          </a:ln>
          <a:effectLst>
            <a:outerShdw rotWithShape="0" algn="bl" dist="28575">
              <a:schemeClr val="lt1"/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4"/>
          <p:cNvGrpSpPr/>
          <p:nvPr/>
        </p:nvGrpSpPr>
        <p:grpSpPr>
          <a:xfrm>
            <a:off x="518284" y="346925"/>
            <a:ext cx="4460228" cy="646500"/>
            <a:chOff x="2517350" y="243700"/>
            <a:chExt cx="2283900" cy="646500"/>
          </a:xfrm>
        </p:grpSpPr>
        <p:sp>
          <p:nvSpPr>
            <p:cNvPr id="79" name="Google Shape;79;p4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E73BE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 txBox="1"/>
            <p:nvPr/>
          </p:nvSpPr>
          <p:spPr>
            <a:xfrm>
              <a:off x="2611231" y="243700"/>
              <a:ext cx="2089500" cy="646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th" sz="3000" u="none" cap="none" strike="noStrike">
                  <a:solidFill>
                    <a:srgbClr val="FFFFFF"/>
                  </a:solidFill>
                  <a:latin typeface="Kanit"/>
                  <a:ea typeface="Kanit"/>
                  <a:cs typeface="Kanit"/>
                  <a:sym typeface="Kanit"/>
                </a:rPr>
                <a:t>ระบบจองตามชนิดธุรกิจ</a:t>
              </a:r>
              <a:endParaRPr b="1" i="0" sz="3000" u="none" cap="none" strike="noStrik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491525" y="1420950"/>
            <a:ext cx="8232300" cy="316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rgbClr val="71C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b="0" l="9535" r="7621" t="0"/>
          <a:stretch/>
        </p:blipFill>
        <p:spPr>
          <a:xfrm>
            <a:off x="847150" y="1651900"/>
            <a:ext cx="2435700" cy="1959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83" name="Google Shape;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0363" y="2062225"/>
            <a:ext cx="2667026" cy="10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9130" y="1951595"/>
            <a:ext cx="2402069" cy="12437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4"/>
          <p:cNvGrpSpPr/>
          <p:nvPr/>
        </p:nvGrpSpPr>
        <p:grpSpPr>
          <a:xfrm>
            <a:off x="895496" y="3337500"/>
            <a:ext cx="2282301" cy="597610"/>
            <a:chOff x="2517350" y="197497"/>
            <a:chExt cx="2283900" cy="722100"/>
          </a:xfrm>
        </p:grpSpPr>
        <p:sp>
          <p:nvSpPr>
            <p:cNvPr id="86" name="Google Shape;86;p4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 txBox="1"/>
            <p:nvPr/>
          </p:nvSpPr>
          <p:spPr>
            <a:xfrm>
              <a:off x="2741185" y="197497"/>
              <a:ext cx="1810800" cy="72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th" sz="13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ร้านอาหารและ</a:t>
              </a:r>
              <a:endParaRPr b="1" i="0" sz="13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th" sz="13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ธุรกิจเกี่ยวกับอาหาร</a:t>
              </a:r>
              <a:endParaRPr b="1" i="0" sz="25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88" name="Google Shape;88;p4"/>
          <p:cNvGrpSpPr/>
          <p:nvPr/>
        </p:nvGrpSpPr>
        <p:grpSpPr>
          <a:xfrm>
            <a:off x="3460646" y="3337500"/>
            <a:ext cx="2282301" cy="597610"/>
            <a:chOff x="2517350" y="197497"/>
            <a:chExt cx="2283900" cy="722100"/>
          </a:xfrm>
        </p:grpSpPr>
        <p:sp>
          <p:nvSpPr>
            <p:cNvPr id="89" name="Google Shape;89;p4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 txBox="1"/>
            <p:nvPr/>
          </p:nvSpPr>
          <p:spPr>
            <a:xfrm>
              <a:off x="2801628" y="197497"/>
              <a:ext cx="1734600" cy="72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th" sz="13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สำนักสถานศึกษา</a:t>
              </a:r>
              <a:endParaRPr b="1" i="0" sz="13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th" sz="13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และงานด้านวิชาการ</a:t>
              </a:r>
              <a:endParaRPr b="1" i="0" sz="25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91" name="Google Shape;91;p4"/>
          <p:cNvGrpSpPr/>
          <p:nvPr/>
        </p:nvGrpSpPr>
        <p:grpSpPr>
          <a:xfrm>
            <a:off x="6102721" y="3337500"/>
            <a:ext cx="2282301" cy="597610"/>
            <a:chOff x="2517350" y="197497"/>
            <a:chExt cx="2283900" cy="722100"/>
          </a:xfrm>
        </p:grpSpPr>
        <p:sp>
          <p:nvSpPr>
            <p:cNvPr id="92" name="Google Shape;92;p4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 txBox="1"/>
            <p:nvPr/>
          </p:nvSpPr>
          <p:spPr>
            <a:xfrm>
              <a:off x="2759724" y="197497"/>
              <a:ext cx="1791600" cy="72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th" sz="13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ระบบจองสำหรับอีเว้นท์</a:t>
              </a:r>
              <a:endParaRPr b="1" i="0" sz="13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th" sz="13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และคนหมู่มาก</a:t>
              </a:r>
              <a:endParaRPr b="1" i="0" sz="25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5"/>
          <p:cNvGrpSpPr/>
          <p:nvPr/>
        </p:nvGrpSpPr>
        <p:grpSpPr>
          <a:xfrm>
            <a:off x="518198" y="300725"/>
            <a:ext cx="3062025" cy="738900"/>
            <a:chOff x="2517350" y="197500"/>
            <a:chExt cx="2283900" cy="738900"/>
          </a:xfrm>
        </p:grpSpPr>
        <p:sp>
          <p:nvSpPr>
            <p:cNvPr id="99" name="Google Shape;99;p5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E73BE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 txBox="1"/>
            <p:nvPr/>
          </p:nvSpPr>
          <p:spPr>
            <a:xfrm>
              <a:off x="2614553" y="197500"/>
              <a:ext cx="2089500" cy="738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th" sz="1800" u="none" cap="none" strike="noStrike">
                  <a:solidFill>
                    <a:srgbClr val="FFFFFF"/>
                  </a:solidFill>
                  <a:latin typeface="Kanit"/>
                  <a:ea typeface="Kanit"/>
                  <a:cs typeface="Kanit"/>
                  <a:sym typeface="Kanit"/>
                </a:rPr>
                <a:t>Booking</a:t>
              </a:r>
              <a:r>
                <a:rPr b="1" lang="th" sz="1800">
                  <a:solidFill>
                    <a:srgbClr val="FFFFFF"/>
                  </a:solidFill>
                  <a:latin typeface="Kanit"/>
                  <a:ea typeface="Kanit"/>
                  <a:cs typeface="Kanit"/>
                  <a:sym typeface="Kanit"/>
                </a:rPr>
                <a:t>X</a:t>
              </a:r>
              <a:r>
                <a:rPr b="1" i="0" lang="th" sz="1800" u="none" cap="none" strike="noStrike">
                  <a:solidFill>
                    <a:srgbClr val="FFFFFF"/>
                  </a:solidFill>
                  <a:latin typeface="Kanit"/>
                  <a:ea typeface="Kanit"/>
                  <a:cs typeface="Kanit"/>
                  <a:sym typeface="Kanit"/>
                </a:rPr>
                <a:t>  ให้บริการได้</a:t>
              </a:r>
              <a:endParaRPr b="1" i="0" sz="1800" u="none" cap="none" strike="noStrik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th" sz="1800" u="none" cap="none" strike="noStrike">
                  <a:solidFill>
                    <a:srgbClr val="FFFFFF"/>
                  </a:solidFill>
                  <a:latin typeface="Kanit"/>
                  <a:ea typeface="Kanit"/>
                  <a:cs typeface="Kanit"/>
                  <a:sym typeface="Kanit"/>
                </a:rPr>
                <a:t>เกือบทุกกลุ่มธุรกิจ</a:t>
              </a:r>
              <a:endParaRPr b="1" i="0" sz="1800" u="none" cap="none" strike="noStrik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sp>
        <p:nvSpPr>
          <p:cNvPr id="101" name="Google Shape;101;p5"/>
          <p:cNvSpPr/>
          <p:nvPr/>
        </p:nvSpPr>
        <p:spPr>
          <a:xfrm>
            <a:off x="491525" y="1420950"/>
            <a:ext cx="8232300" cy="316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rgbClr val="71C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6813" y="1724985"/>
            <a:ext cx="748256" cy="7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8576" y="1724983"/>
            <a:ext cx="748256" cy="7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5059" y="1724965"/>
            <a:ext cx="748256" cy="7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8679" y="1678387"/>
            <a:ext cx="794846" cy="79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06945" y="3131159"/>
            <a:ext cx="748256" cy="7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09480" y="3138573"/>
            <a:ext cx="794846" cy="79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90230" y="3121085"/>
            <a:ext cx="794846" cy="79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20105" y="3158693"/>
            <a:ext cx="794846" cy="7948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5"/>
          <p:cNvGrpSpPr/>
          <p:nvPr/>
        </p:nvGrpSpPr>
        <p:grpSpPr>
          <a:xfrm>
            <a:off x="1144171" y="2571737"/>
            <a:ext cx="1537065" cy="384730"/>
            <a:chOff x="2517350" y="197497"/>
            <a:chExt cx="2283900" cy="756300"/>
          </a:xfrm>
        </p:grpSpPr>
        <p:sp>
          <p:nvSpPr>
            <p:cNvPr id="111" name="Google Shape;111;p5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 txBox="1"/>
            <p:nvPr/>
          </p:nvSpPr>
          <p:spPr>
            <a:xfrm>
              <a:off x="2741185" y="197497"/>
              <a:ext cx="18108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th" sz="13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ร้านอาหาร</a:t>
              </a:r>
              <a:endParaRPr b="1" i="0" sz="25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13" name="Google Shape;113;p5"/>
          <p:cNvGrpSpPr/>
          <p:nvPr/>
        </p:nvGrpSpPr>
        <p:grpSpPr>
          <a:xfrm>
            <a:off x="4742470" y="2585512"/>
            <a:ext cx="1537070" cy="384730"/>
            <a:chOff x="2517350" y="197472"/>
            <a:chExt cx="2283907" cy="756300"/>
          </a:xfrm>
        </p:grpSpPr>
        <p:sp>
          <p:nvSpPr>
            <p:cNvPr id="114" name="Google Shape;114;p5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2517357" y="197472"/>
              <a:ext cx="22839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th" sz="13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ร้านนวดแผนไทย</a:t>
              </a:r>
              <a:endParaRPr b="1" i="0" sz="13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16" name="Google Shape;116;p5"/>
          <p:cNvGrpSpPr/>
          <p:nvPr/>
        </p:nvGrpSpPr>
        <p:grpSpPr>
          <a:xfrm>
            <a:off x="2946590" y="2572800"/>
            <a:ext cx="1537065" cy="384730"/>
            <a:chOff x="2517350" y="197497"/>
            <a:chExt cx="2283900" cy="756300"/>
          </a:xfrm>
        </p:grpSpPr>
        <p:sp>
          <p:nvSpPr>
            <p:cNvPr id="117" name="Google Shape;117;p5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2741185" y="197497"/>
              <a:ext cx="18108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th" sz="13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ร้านคาราโอเกะ</a:t>
              </a:r>
              <a:endParaRPr b="1" i="0" sz="13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>
            <a:off x="6538364" y="2584450"/>
            <a:ext cx="1537065" cy="384730"/>
            <a:chOff x="2517350" y="197497"/>
            <a:chExt cx="2283900" cy="756300"/>
          </a:xfrm>
        </p:grpSpPr>
        <p:sp>
          <p:nvSpPr>
            <p:cNvPr id="120" name="Google Shape;120;p5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2741185" y="197497"/>
              <a:ext cx="18108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th" sz="13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ร้านสปา</a:t>
              </a:r>
              <a:endParaRPr b="1" i="0" sz="13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22" name="Google Shape;122;p5"/>
          <p:cNvGrpSpPr/>
          <p:nvPr/>
        </p:nvGrpSpPr>
        <p:grpSpPr>
          <a:xfrm>
            <a:off x="2946245" y="3977896"/>
            <a:ext cx="1537065" cy="384730"/>
            <a:chOff x="2517350" y="197497"/>
            <a:chExt cx="2283900" cy="756300"/>
          </a:xfrm>
        </p:grpSpPr>
        <p:sp>
          <p:nvSpPr>
            <p:cNvPr id="123" name="Google Shape;123;p5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2741185" y="197497"/>
              <a:ext cx="18108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th" sz="13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ที่พัก</a:t>
              </a:r>
              <a:endParaRPr b="1" i="0" sz="25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25" name="Google Shape;125;p5"/>
          <p:cNvGrpSpPr/>
          <p:nvPr/>
        </p:nvGrpSpPr>
        <p:grpSpPr>
          <a:xfrm>
            <a:off x="4748321" y="3977896"/>
            <a:ext cx="1537065" cy="384730"/>
            <a:chOff x="2517350" y="197497"/>
            <a:chExt cx="2283900" cy="756300"/>
          </a:xfrm>
        </p:grpSpPr>
        <p:sp>
          <p:nvSpPr>
            <p:cNvPr id="126" name="Google Shape;126;p5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 txBox="1"/>
            <p:nvPr/>
          </p:nvSpPr>
          <p:spPr>
            <a:xfrm>
              <a:off x="2741185" y="197497"/>
              <a:ext cx="18108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th" sz="13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ห้องตรวจโรค</a:t>
              </a:r>
              <a:endParaRPr b="1" i="0" sz="13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28" name="Google Shape;128;p5"/>
          <p:cNvGrpSpPr/>
          <p:nvPr/>
        </p:nvGrpSpPr>
        <p:grpSpPr>
          <a:xfrm>
            <a:off x="6577526" y="3977888"/>
            <a:ext cx="1537148" cy="384730"/>
            <a:chOff x="2517350" y="197505"/>
            <a:chExt cx="2284024" cy="756300"/>
          </a:xfrm>
        </p:grpSpPr>
        <p:sp>
          <p:nvSpPr>
            <p:cNvPr id="129" name="Google Shape;129;p5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2539674" y="197505"/>
              <a:ext cx="22617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th" sz="13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สถานที่รักษา, บำบัด</a:t>
              </a:r>
              <a:endParaRPr b="1" i="0" sz="13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31" name="Google Shape;131;p5"/>
          <p:cNvGrpSpPr/>
          <p:nvPr/>
        </p:nvGrpSpPr>
        <p:grpSpPr>
          <a:xfrm>
            <a:off x="1144171" y="3977896"/>
            <a:ext cx="1537065" cy="384730"/>
            <a:chOff x="2517350" y="197497"/>
            <a:chExt cx="2283900" cy="756300"/>
          </a:xfrm>
        </p:grpSpPr>
        <p:sp>
          <p:nvSpPr>
            <p:cNvPr id="132" name="Google Shape;132;p5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2741185" y="197497"/>
              <a:ext cx="18108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th" sz="13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อาบ อบ นวด</a:t>
              </a:r>
              <a:endParaRPr b="1" i="0" sz="13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b="6223" l="0" r="0" t="7686"/>
          <a:stretch/>
        </p:blipFill>
        <p:spPr>
          <a:xfrm>
            <a:off x="-37675" y="0"/>
            <a:ext cx="9181675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6"/>
          <p:cNvGrpSpPr/>
          <p:nvPr/>
        </p:nvGrpSpPr>
        <p:grpSpPr>
          <a:xfrm>
            <a:off x="518150" y="346925"/>
            <a:ext cx="2283900" cy="646500"/>
            <a:chOff x="2517350" y="243700"/>
            <a:chExt cx="2283900" cy="646500"/>
          </a:xfrm>
        </p:grpSpPr>
        <p:sp>
          <p:nvSpPr>
            <p:cNvPr id="140" name="Google Shape;140;p6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"/>
            <p:cNvSpPr txBox="1"/>
            <p:nvPr/>
          </p:nvSpPr>
          <p:spPr>
            <a:xfrm>
              <a:off x="2967950" y="243700"/>
              <a:ext cx="1382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th" sz="3000" u="none" cap="none" strike="noStrike">
                  <a:solidFill>
                    <a:srgbClr val="1C4587"/>
                  </a:solidFill>
                  <a:latin typeface="Kanit"/>
                  <a:ea typeface="Kanit"/>
                  <a:cs typeface="Kanit"/>
                  <a:sym typeface="Kanit"/>
                </a:rPr>
                <a:t>ฟีเจอร์</a:t>
              </a:r>
              <a:endParaRPr b="1" i="0" sz="3000" u="none" cap="none" strike="noStrike">
                <a:solidFill>
                  <a:srgbClr val="1C4587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sp>
        <p:nvSpPr>
          <p:cNvPr id="142" name="Google Shape;142;p6"/>
          <p:cNvSpPr/>
          <p:nvPr/>
        </p:nvSpPr>
        <p:spPr>
          <a:xfrm>
            <a:off x="518150" y="1302750"/>
            <a:ext cx="8060100" cy="3357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1452413" y="254965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th" sz="1800" u="sng" cap="none" strike="noStrike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Cloud Based Booking Engine</a:t>
            </a:r>
            <a:endParaRPr b="1" i="0" sz="1800" u="none" cap="none" strike="noStrike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1452413" y="34101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th" sz="1800" u="sng" cap="none" strike="noStrike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Booking Queue with Waiting List Support</a:t>
            </a:r>
            <a:endParaRPr b="1" i="0" sz="1800" u="none" cap="none" strike="noStrike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5172438" y="16892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th" sz="1800" u="sng" cap="none" strike="noStrike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Payment Gateway</a:t>
            </a:r>
            <a:endParaRPr b="1" i="0" sz="1800" u="none" cap="none" strike="noStrike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5172438" y="25496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th" sz="1800" u="sng" cap="none" strike="noStrike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Office</a:t>
            </a:r>
            <a:endParaRPr b="1" i="0" sz="1800" u="none" cap="none" strike="noStrike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5172438" y="341008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th" sz="1800" u="sng" cap="none" strike="noStrike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Calendar Support</a:t>
            </a:r>
            <a:endParaRPr b="1" i="0" sz="1800" u="none" cap="none" strike="noStrike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1452413" y="16892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th" sz="1800" u="sng" cap="none" strike="noStrike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 Booking or Integrated with LINE</a:t>
            </a:r>
            <a:endParaRPr b="1" i="0" sz="1800" u="none" cap="none" strike="noStrike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1169500" y="1832175"/>
            <a:ext cx="283200" cy="2832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1162900" y="2673600"/>
            <a:ext cx="283200" cy="2832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1169500" y="3515025"/>
            <a:ext cx="283200" cy="2832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4889250" y="1797475"/>
            <a:ext cx="283200" cy="2832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4882650" y="2638900"/>
            <a:ext cx="283200" cy="2832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4889250" y="3480325"/>
            <a:ext cx="283200" cy="2832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/>
        </p:nvSpPr>
        <p:spPr>
          <a:xfrm>
            <a:off x="550400" y="1366025"/>
            <a:ext cx="4302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th" sz="1600" u="none" cap="none" strike="noStrike">
                <a:solidFill>
                  <a:srgbClr val="564C4C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สนับสนุนการรับการจอง (booking channel) ผ่านทั้ง Web Interface และ / หรือ LINE Official Account ของร้านค้าเอง ท่านสามารถเลือกได้อย่างใดอย่างหนึ่งหรือทั้งคู่ ยืดหยุ่นและเปิดรับการจองได้หลายช่องทาง โดยเฉพาะการเชื่อมต่อกับ LINE OA Account จะสามารถทำให้ท่านโต้ตอบกับลูกค้าโดยตรงกับสมาชิกเดิมของท่าน เพราะเป็นช่องทางการสื่อสารที่คุ้นเคย เข้าถึงลูกค้าได้โดยตรง ผ่าน LINE Rich Menu เพิ่มช่วยภาพลักษณ์และความทันสมัยให้กับองค์กรของท่านไปด้วยในตัว</a:t>
            </a:r>
            <a:endParaRPr b="0" i="0" sz="1600" u="none" cap="none" strike="noStrike">
              <a:solidFill>
                <a:srgbClr val="000000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160" name="Google Shape;160;p7"/>
          <p:cNvGrpSpPr/>
          <p:nvPr/>
        </p:nvGrpSpPr>
        <p:grpSpPr>
          <a:xfrm>
            <a:off x="518096" y="300725"/>
            <a:ext cx="2796636" cy="738900"/>
            <a:chOff x="2517350" y="197500"/>
            <a:chExt cx="2283900" cy="738900"/>
          </a:xfrm>
        </p:grpSpPr>
        <p:sp>
          <p:nvSpPr>
            <p:cNvPr id="161" name="Google Shape;161;p7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2714487" y="197500"/>
              <a:ext cx="2046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th" sz="18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Web Booking or Integrated with LINE</a:t>
              </a:r>
              <a:endParaRPr b="1" i="0" sz="30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2375" y="1221650"/>
            <a:ext cx="4139226" cy="318251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/>
          <p:nvPr/>
        </p:nvSpPr>
        <p:spPr>
          <a:xfrm>
            <a:off x="0" y="4881600"/>
            <a:ext cx="9144000" cy="6075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/>
        </p:nvSpPr>
        <p:spPr>
          <a:xfrm>
            <a:off x="518100" y="1432338"/>
            <a:ext cx="41559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th" sz="1600" u="none" cap="none" strike="noStrike">
                <a:solidFill>
                  <a:srgbClr val="564C4C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ระบบเซิร์ฟเวอร์และระบบกลาง ที่ใช้รองรับการทำรายการจองของลูกค้า เป็นระบบ Cloud System ที่มีความพร้อมในการรองรับการใช้งานสูง (High Availability) ความเร็วสูง (High Performance) ที่สามารถรองรับการจองจำนวนมหาศาลได้ ไม่ว่าท่านจะมีจำนวนการจองเท่าใดก็ตาม ด้วยเทคโนโลยีการย้าย load ระหว่าง server ทำให้ท่านจะไม่จำเป็นต้องกังวลเรื่องสมรรถนะของ Server อีกต่อไป นอกจากนั้นเรายังมีระบบสำรองที่แยกออกจากระบบหลักจากเด็ดขาด ดูแลข้อมูลของลูกค้าได้อย่างยอดเยี่ยมและปลอดภัยที่สุด</a:t>
            </a:r>
            <a:endParaRPr b="0" i="0" sz="1600" u="none" cap="none" strike="noStrike">
              <a:solidFill>
                <a:srgbClr val="000000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170" name="Google Shape;170;p8"/>
          <p:cNvGrpSpPr/>
          <p:nvPr/>
        </p:nvGrpSpPr>
        <p:grpSpPr>
          <a:xfrm>
            <a:off x="518096" y="300725"/>
            <a:ext cx="2796636" cy="1028700"/>
            <a:chOff x="2517350" y="197500"/>
            <a:chExt cx="2283900" cy="1028700"/>
          </a:xfrm>
        </p:grpSpPr>
        <p:sp>
          <p:nvSpPr>
            <p:cNvPr id="171" name="Google Shape;171;p8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 txBox="1"/>
            <p:nvPr/>
          </p:nvSpPr>
          <p:spPr>
            <a:xfrm>
              <a:off x="2714487" y="197500"/>
              <a:ext cx="2046600" cy="10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th" sz="18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Cloud Based Booking Engine</a:t>
              </a:r>
              <a:endParaRPr b="1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sp>
        <p:nvSpPr>
          <p:cNvPr id="173" name="Google Shape;173;p8"/>
          <p:cNvSpPr/>
          <p:nvPr/>
        </p:nvSpPr>
        <p:spPr>
          <a:xfrm>
            <a:off x="0" y="4881600"/>
            <a:ext cx="9144000" cy="6075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075" y="1329413"/>
            <a:ext cx="4132900" cy="30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/>
          <p:nvPr/>
        </p:nvSpPr>
        <p:spPr>
          <a:xfrm>
            <a:off x="550400" y="1366013"/>
            <a:ext cx="41559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th" sz="1600" u="none" cap="none" strike="noStrike">
                <a:solidFill>
                  <a:srgbClr val="564C4C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การจองในระบบของ Bookingx จะอยู่ในรูปแบบคิว ซึ่งระบบจองจะอนุญาตให้ทำการจองได้ โดยอาศัยจำนวนทรัพยากรที่มีอยู่ในระบบ เช่น จำนวนโต๊ะ หรือ จำนวนห้อง โดยมีความสัมพันธ์ของเวลาหรือ กะ ทำงาน ที่ทุกอย่างจะมีสามารถผูกความสัมพันธ์กันได้จากระบบหลังบ้านของเรา เพื่อให้การจองนั้นจะไม่เกินทรัพยากรที่ร้านมี ส่วนการแสดงการจองนั้นลูกค้าสามารถมี URL เฉพาะ เพื่ออำนวยความสะดวกแก่พนักงานบริการเช่น Receptionist ผ่าน Smart TV เพื่อแสดงยังสถานประกอบการของท่านได้ พนักงานของท่านจะได้เตรียมความพร้อมในด้านการต้อนรับลูกค้า</a:t>
            </a:r>
            <a:endParaRPr b="0" i="0" sz="1600" u="none" cap="none" strike="noStrike">
              <a:solidFill>
                <a:srgbClr val="000000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180" name="Google Shape;180;p9"/>
          <p:cNvGrpSpPr/>
          <p:nvPr/>
        </p:nvGrpSpPr>
        <p:grpSpPr>
          <a:xfrm>
            <a:off x="518096" y="300725"/>
            <a:ext cx="2796636" cy="1318500"/>
            <a:chOff x="2517350" y="197500"/>
            <a:chExt cx="2283900" cy="1318500"/>
          </a:xfrm>
        </p:grpSpPr>
        <p:sp>
          <p:nvSpPr>
            <p:cNvPr id="181" name="Google Shape;181;p9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9"/>
            <p:cNvSpPr txBox="1"/>
            <p:nvPr/>
          </p:nvSpPr>
          <p:spPr>
            <a:xfrm>
              <a:off x="2714487" y="197500"/>
              <a:ext cx="2046600" cy="131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th" sz="1800" u="none" cap="none" strike="noStrike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Booking Queue with Waiting List Support</a:t>
              </a:r>
              <a:endParaRPr b="1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2375" y="1263088"/>
            <a:ext cx="4132900" cy="30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/>
          <p:nvPr/>
        </p:nvSpPr>
        <p:spPr>
          <a:xfrm>
            <a:off x="0" y="4881600"/>
            <a:ext cx="9144000" cy="6075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